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 id="2147484124" r:id="rId2"/>
  </p:sldMasterIdLst>
  <p:notesMasterIdLst>
    <p:notesMasterId r:id="rId33"/>
  </p:notesMasterIdLst>
  <p:handoutMasterIdLst>
    <p:handoutMasterId r:id="rId34"/>
  </p:handoutMasterIdLst>
  <p:sldIdLst>
    <p:sldId id="351" r:id="rId3"/>
    <p:sldId id="266" r:id="rId4"/>
    <p:sldId id="356" r:id="rId5"/>
    <p:sldId id="508" r:id="rId6"/>
    <p:sldId id="561" r:id="rId7"/>
    <p:sldId id="552" r:id="rId8"/>
    <p:sldId id="553" r:id="rId9"/>
    <p:sldId id="517" r:id="rId10"/>
    <p:sldId id="555" r:id="rId11"/>
    <p:sldId id="560" r:id="rId12"/>
    <p:sldId id="564" r:id="rId13"/>
    <p:sldId id="591" r:id="rId14"/>
    <p:sldId id="566" r:id="rId15"/>
    <p:sldId id="573" r:id="rId16"/>
    <p:sldId id="570" r:id="rId17"/>
    <p:sldId id="571" r:id="rId18"/>
    <p:sldId id="572" r:id="rId19"/>
    <p:sldId id="569" r:id="rId20"/>
    <p:sldId id="568" r:id="rId21"/>
    <p:sldId id="579" r:id="rId22"/>
    <p:sldId id="578" r:id="rId23"/>
    <p:sldId id="577" r:id="rId24"/>
    <p:sldId id="576" r:id="rId25"/>
    <p:sldId id="575" r:id="rId26"/>
    <p:sldId id="574" r:id="rId27"/>
    <p:sldId id="567" r:id="rId28"/>
    <p:sldId id="580" r:id="rId29"/>
    <p:sldId id="584" r:id="rId30"/>
    <p:sldId id="585" r:id="rId31"/>
    <p:sldId id="582" r:id="rId3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22" autoAdjust="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8588AFD2-CE8F-4159-96F3-C8BE0C68E6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3BF45B11-66D9-4086-9E17-5CF84F0DF9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7EC44C9-EB53-445D-A1FA-AB4DD17E67F2}" type="datetimeFigureOut">
              <a:rPr lang="es-ES"/>
              <a:pPr>
                <a:defRPr/>
              </a:pPr>
              <a:t>27/06/2022</a:t>
            </a:fld>
            <a:endParaRPr lang="es-ES" dirty="0"/>
          </a:p>
        </p:txBody>
      </p:sp>
      <p:sp>
        <p:nvSpPr>
          <p:cNvPr id="4" name="3 Marcador de pie de página">
            <a:extLst>
              <a:ext uri="{FF2B5EF4-FFF2-40B4-BE49-F238E27FC236}">
                <a16:creationId xmlns:a16="http://schemas.microsoft.com/office/drawing/2014/main" id="{A79F8312-7968-4286-BB92-97230237A42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5" name="4 Marcador de número de diapositiva">
            <a:extLst>
              <a:ext uri="{FF2B5EF4-FFF2-40B4-BE49-F238E27FC236}">
                <a16:creationId xmlns:a16="http://schemas.microsoft.com/office/drawing/2014/main" id="{B63D5034-9A76-47FC-9200-9313C8BFDEA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94FF3B-D667-4437-A603-DB78FED397F4}" type="slidenum">
              <a:rPr lang="es-ES" altLang="es-ES"/>
              <a:pPr>
                <a:defRPr/>
              </a:pPr>
              <a:t>‹Nº›</a:t>
            </a:fld>
            <a:endParaRPr lang="es-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3618EBA-EDE3-4C35-97CD-465A9215517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s-ES"/>
          </a:p>
        </p:txBody>
      </p:sp>
      <p:sp>
        <p:nvSpPr>
          <p:cNvPr id="82947" name="Rectangle 3">
            <a:extLst>
              <a:ext uri="{FF2B5EF4-FFF2-40B4-BE49-F238E27FC236}">
                <a16:creationId xmlns:a16="http://schemas.microsoft.com/office/drawing/2014/main" id="{51F54946-F43E-48CC-B44E-CCBEBE328677}"/>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C2076A81-CCBE-4699-B685-B5E14C694CD7}" type="datetimeFigureOut">
              <a:rPr lang="es-ES"/>
              <a:pPr>
                <a:defRPr/>
              </a:pPr>
              <a:t>27/06/2022</a:t>
            </a:fld>
            <a:endParaRPr lang="es-ES" dirty="0"/>
          </a:p>
        </p:txBody>
      </p:sp>
      <p:sp>
        <p:nvSpPr>
          <p:cNvPr id="9220" name="Rectangle 4">
            <a:extLst>
              <a:ext uri="{FF2B5EF4-FFF2-40B4-BE49-F238E27FC236}">
                <a16:creationId xmlns:a16="http://schemas.microsoft.com/office/drawing/2014/main" id="{80111278-1A5E-4B2B-B77A-BB8A3ED099A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a:extLst>
              <a:ext uri="{FF2B5EF4-FFF2-40B4-BE49-F238E27FC236}">
                <a16:creationId xmlns:a16="http://schemas.microsoft.com/office/drawing/2014/main" id="{1818A336-4D7A-4E51-A4C7-B65680F85992}"/>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82950" name="Rectangle 6">
            <a:extLst>
              <a:ext uri="{FF2B5EF4-FFF2-40B4-BE49-F238E27FC236}">
                <a16:creationId xmlns:a16="http://schemas.microsoft.com/office/drawing/2014/main" id="{E43745D7-52A9-45DB-B12D-A036F867C06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s-ES"/>
          </a:p>
        </p:txBody>
      </p:sp>
      <p:sp>
        <p:nvSpPr>
          <p:cNvPr id="82951" name="Rectangle 7">
            <a:extLst>
              <a:ext uri="{FF2B5EF4-FFF2-40B4-BE49-F238E27FC236}">
                <a16:creationId xmlns:a16="http://schemas.microsoft.com/office/drawing/2014/main" id="{DB56A5E1-6BC8-4F91-8F3C-E3AF9F1CA2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B5313B-2AA8-49EF-B4A6-1415F2FD23F7}"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7512B46-53D9-42A5-9069-B6BA4C24D37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C852566E-D482-4AF7-BDB6-1B9263FC5D5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E9520E1-5CFB-4DD6-BCCE-BF1E0740DCB3}"/>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4AEA167-7B96-45B1-BB73-05A987E551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4A5387-A798-4D03-8B37-4C051FAB3F6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551FCB18-11B7-47AB-B554-BD7BD71CB7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77C505B-18EA-4B77-89C8-2451DBB5314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C973FBE8-A9F7-44D6-886E-F81167E3CA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5D29FF5-19E6-41B4-8554-16C35C19C18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737F5BBF-9841-4F75-986D-A4D01C2BCD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BD9263AE-35DC-4A7B-90FD-D46FABD190C2}"/>
              </a:ext>
            </a:extLst>
          </p:cNvPr>
          <p:cNvSpPr>
            <a:spLocks noGrp="1"/>
          </p:cNvSpPr>
          <p:nvPr>
            <p:ph type="dt" sz="half" idx="10"/>
          </p:nvPr>
        </p:nvSpPr>
        <p:spPr/>
        <p:txBody>
          <a:bodyPr/>
          <a:lstStyle>
            <a:lvl1pPr>
              <a:defRPr/>
            </a:lvl1pPr>
          </a:lstStyle>
          <a:p>
            <a:pPr>
              <a:defRPr/>
            </a:pPr>
            <a:fld id="{9D64AE56-31BB-4B25-BC01-FBB2B35E9C07}"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9929832F-6516-46FB-834F-D9DEE16DA8E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241DA74-A665-45ED-9587-54811748FA5E}"/>
              </a:ext>
            </a:extLst>
          </p:cNvPr>
          <p:cNvSpPr>
            <a:spLocks noGrp="1"/>
          </p:cNvSpPr>
          <p:nvPr>
            <p:ph type="sldNum" sz="quarter" idx="12"/>
          </p:nvPr>
        </p:nvSpPr>
        <p:spPr/>
        <p:txBody>
          <a:bodyPr/>
          <a:lstStyle>
            <a:lvl1pPr>
              <a:defRPr/>
            </a:lvl1pPr>
          </a:lstStyle>
          <a:p>
            <a:pPr>
              <a:defRPr/>
            </a:pPr>
            <a:fld id="{28EA9582-623B-4DAB-A77A-4145CC61C2A2}" type="slidenum">
              <a:rPr lang="es-ES" altLang="es-ES"/>
              <a:pPr>
                <a:defRPr/>
              </a:pPr>
              <a:t>‹Nº›</a:t>
            </a:fld>
            <a:endParaRPr lang="es-ES" altLang="es-ES"/>
          </a:p>
        </p:txBody>
      </p:sp>
    </p:spTree>
    <p:extLst>
      <p:ext uri="{BB962C8B-B14F-4D97-AF65-F5344CB8AC3E}">
        <p14:creationId xmlns:p14="http://schemas.microsoft.com/office/powerpoint/2010/main" val="296379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1506D41-D5B4-47E5-983D-B5D9899503E4}"/>
              </a:ext>
            </a:extLst>
          </p:cNvPr>
          <p:cNvSpPr>
            <a:spLocks noGrp="1"/>
          </p:cNvSpPr>
          <p:nvPr>
            <p:ph type="dt" sz="half" idx="10"/>
          </p:nvPr>
        </p:nvSpPr>
        <p:spPr/>
        <p:txBody>
          <a:bodyPr/>
          <a:lstStyle>
            <a:lvl1pPr>
              <a:defRPr/>
            </a:lvl1pPr>
          </a:lstStyle>
          <a:p>
            <a:pPr>
              <a:defRPr/>
            </a:pPr>
            <a:fld id="{A36F0A00-89A2-486C-B79B-279D043E36AE}"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09633E3A-E4BE-4AAE-8007-31A9C031816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18C052C-F8E2-4629-A8E2-83325F222BB4}"/>
              </a:ext>
            </a:extLst>
          </p:cNvPr>
          <p:cNvSpPr>
            <a:spLocks noGrp="1"/>
          </p:cNvSpPr>
          <p:nvPr>
            <p:ph type="sldNum" sz="quarter" idx="12"/>
          </p:nvPr>
        </p:nvSpPr>
        <p:spPr/>
        <p:txBody>
          <a:bodyPr/>
          <a:lstStyle>
            <a:lvl1pPr>
              <a:defRPr/>
            </a:lvl1pPr>
          </a:lstStyle>
          <a:p>
            <a:pPr>
              <a:defRPr/>
            </a:pPr>
            <a:fld id="{E54860AD-04E3-44BE-8502-F152C7B49283}" type="slidenum">
              <a:rPr lang="es-ES" altLang="es-ES"/>
              <a:pPr>
                <a:defRPr/>
              </a:pPr>
              <a:t>‹Nº›</a:t>
            </a:fld>
            <a:endParaRPr lang="es-ES" altLang="es-ES"/>
          </a:p>
        </p:txBody>
      </p:sp>
    </p:spTree>
    <p:extLst>
      <p:ext uri="{BB962C8B-B14F-4D97-AF65-F5344CB8AC3E}">
        <p14:creationId xmlns:p14="http://schemas.microsoft.com/office/powerpoint/2010/main" val="34256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DDB3BC7-7C7A-4157-99AA-E77D1CB07123}"/>
              </a:ext>
            </a:extLst>
          </p:cNvPr>
          <p:cNvSpPr>
            <a:spLocks noGrp="1"/>
          </p:cNvSpPr>
          <p:nvPr>
            <p:ph type="dt" sz="half" idx="10"/>
          </p:nvPr>
        </p:nvSpPr>
        <p:spPr/>
        <p:txBody>
          <a:bodyPr/>
          <a:lstStyle>
            <a:lvl1pPr>
              <a:defRPr/>
            </a:lvl1pPr>
          </a:lstStyle>
          <a:p>
            <a:pPr>
              <a:defRPr/>
            </a:pPr>
            <a:fld id="{A5FB6AF7-D49F-4098-848B-374E46611B79}"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A87A3D04-3BD9-4E7E-B734-554B34F3160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69398644-C02B-49B0-A08F-5A4A5EF429A8}"/>
              </a:ext>
            </a:extLst>
          </p:cNvPr>
          <p:cNvSpPr>
            <a:spLocks noGrp="1"/>
          </p:cNvSpPr>
          <p:nvPr>
            <p:ph type="sldNum" sz="quarter" idx="12"/>
          </p:nvPr>
        </p:nvSpPr>
        <p:spPr/>
        <p:txBody>
          <a:bodyPr/>
          <a:lstStyle>
            <a:lvl1pPr>
              <a:defRPr/>
            </a:lvl1pPr>
          </a:lstStyle>
          <a:p>
            <a:pPr>
              <a:defRPr/>
            </a:pPr>
            <a:fld id="{6E4244DF-E19C-4EC4-B52F-E14ED9CE844C}" type="slidenum">
              <a:rPr lang="es-ES" altLang="es-ES"/>
              <a:pPr>
                <a:defRPr/>
              </a:pPr>
              <a:t>‹Nº›</a:t>
            </a:fld>
            <a:endParaRPr lang="es-ES" altLang="es-ES"/>
          </a:p>
        </p:txBody>
      </p:sp>
    </p:spTree>
    <p:extLst>
      <p:ext uri="{BB962C8B-B14F-4D97-AF65-F5344CB8AC3E}">
        <p14:creationId xmlns:p14="http://schemas.microsoft.com/office/powerpoint/2010/main" val="78919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12 Elipse">
            <a:extLst>
              <a:ext uri="{FF2B5EF4-FFF2-40B4-BE49-F238E27FC236}">
                <a16:creationId xmlns:a16="http://schemas.microsoft.com/office/drawing/2014/main" id="{22EA0AB6-CC96-4E42-8FD7-97AAE90178DD}"/>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solidFill>
                <a:prstClr val="black"/>
              </a:solidFill>
            </a:endParaRPr>
          </a:p>
        </p:txBody>
      </p:sp>
      <p:sp>
        <p:nvSpPr>
          <p:cNvPr id="5" name="13 Elipse">
            <a:extLst>
              <a:ext uri="{FF2B5EF4-FFF2-40B4-BE49-F238E27FC236}">
                <a16:creationId xmlns:a16="http://schemas.microsoft.com/office/drawing/2014/main" id="{4C773CCD-7A17-4126-A813-3A71DD22F3EE}"/>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solidFill>
                <a:prstClr val="black"/>
              </a:solidFill>
            </a:endParaRPr>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endParaRPr lang="en-US"/>
          </a:p>
        </p:txBody>
      </p:sp>
      <p:sp>
        <p:nvSpPr>
          <p:cNvPr id="6" name="6 Marcador de fecha">
            <a:extLst>
              <a:ext uri="{FF2B5EF4-FFF2-40B4-BE49-F238E27FC236}">
                <a16:creationId xmlns:a16="http://schemas.microsoft.com/office/drawing/2014/main" id="{285F08A7-D3D6-44FC-A9BE-208DFAF8A1CB}"/>
              </a:ext>
            </a:extLst>
          </p:cNvPr>
          <p:cNvSpPr>
            <a:spLocks noGrp="1"/>
          </p:cNvSpPr>
          <p:nvPr>
            <p:ph type="dt" sz="half" idx="10"/>
          </p:nvPr>
        </p:nvSpPr>
        <p:spPr/>
        <p:txBody>
          <a:bodyPr/>
          <a:lstStyle>
            <a:lvl1pPr>
              <a:defRPr/>
            </a:lvl1pPr>
            <a:extLst/>
          </a:lstStyle>
          <a:p>
            <a:pPr>
              <a:defRPr/>
            </a:pPr>
            <a:fld id="{92358247-6266-43DD-98A1-45BF26A828A2}" type="datetimeFigureOut">
              <a:rPr lang="es-ES"/>
              <a:pPr>
                <a:defRPr/>
              </a:pPr>
              <a:t>27/06/2022</a:t>
            </a:fld>
            <a:endParaRPr lang="es-ES" dirty="0"/>
          </a:p>
        </p:txBody>
      </p:sp>
      <p:sp>
        <p:nvSpPr>
          <p:cNvPr id="7" name="19 Marcador de pie de página">
            <a:extLst>
              <a:ext uri="{FF2B5EF4-FFF2-40B4-BE49-F238E27FC236}">
                <a16:creationId xmlns:a16="http://schemas.microsoft.com/office/drawing/2014/main" id="{A0AC1E22-A2DF-421C-9B99-650731D69E1E}"/>
              </a:ext>
            </a:extLst>
          </p:cNvPr>
          <p:cNvSpPr>
            <a:spLocks noGrp="1"/>
          </p:cNvSpPr>
          <p:nvPr>
            <p:ph type="ftr" sz="quarter" idx="11"/>
          </p:nvPr>
        </p:nvSpPr>
        <p:spPr/>
        <p:txBody>
          <a:bodyPr/>
          <a:lstStyle>
            <a:lvl1pPr>
              <a:defRPr/>
            </a:lvl1pPr>
            <a:extLst/>
          </a:lstStyle>
          <a:p>
            <a:pPr>
              <a:defRPr/>
            </a:pPr>
            <a:endParaRPr lang="es-ES"/>
          </a:p>
        </p:txBody>
      </p:sp>
      <p:sp>
        <p:nvSpPr>
          <p:cNvPr id="8" name="9 Marcador de número de diapositiva">
            <a:extLst>
              <a:ext uri="{FF2B5EF4-FFF2-40B4-BE49-F238E27FC236}">
                <a16:creationId xmlns:a16="http://schemas.microsoft.com/office/drawing/2014/main" id="{B4FFA52B-A6D9-45B9-B70A-FFA689ADDE67}"/>
              </a:ext>
            </a:extLst>
          </p:cNvPr>
          <p:cNvSpPr>
            <a:spLocks noGrp="1"/>
          </p:cNvSpPr>
          <p:nvPr>
            <p:ph type="sldNum" sz="quarter" idx="12"/>
          </p:nvPr>
        </p:nvSpPr>
        <p:spPr/>
        <p:txBody>
          <a:bodyPr/>
          <a:lstStyle>
            <a:lvl1pPr>
              <a:defRPr/>
            </a:lvl1pPr>
          </a:lstStyle>
          <a:p>
            <a:pPr>
              <a:defRPr/>
            </a:pPr>
            <a:fld id="{934C491B-E148-4AAF-938D-D3B06C998712}" type="slidenum">
              <a:rPr lang="es-ES" altLang="es-ES"/>
              <a:pPr>
                <a:defRPr/>
              </a:pPr>
              <a:t>‹Nº›</a:t>
            </a:fld>
            <a:endParaRPr lang="es-ES" altLang="es-ES"/>
          </a:p>
        </p:txBody>
      </p:sp>
    </p:spTree>
    <p:extLst>
      <p:ext uri="{BB962C8B-B14F-4D97-AF65-F5344CB8AC3E}">
        <p14:creationId xmlns:p14="http://schemas.microsoft.com/office/powerpoint/2010/main" val="344578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AE3C4182-C227-4D5B-842B-20EFC669EFF3}"/>
              </a:ext>
            </a:extLst>
          </p:cNvPr>
          <p:cNvSpPr>
            <a:spLocks noGrp="1"/>
          </p:cNvSpPr>
          <p:nvPr>
            <p:ph type="dt" sz="half" idx="10"/>
          </p:nvPr>
        </p:nvSpPr>
        <p:spPr/>
        <p:txBody>
          <a:bodyPr/>
          <a:lstStyle>
            <a:lvl1pPr>
              <a:defRPr/>
            </a:lvl1pPr>
          </a:lstStyle>
          <a:p>
            <a:pPr>
              <a:defRPr/>
            </a:pPr>
            <a:fld id="{B3F6FDA4-EDC8-40FF-8A0D-18DAE8F39789}" type="datetimeFigureOut">
              <a:rPr lang="es-ES"/>
              <a:pPr>
                <a:defRPr/>
              </a:pPr>
              <a:t>27/06/2022</a:t>
            </a:fld>
            <a:endParaRPr lang="es-ES" dirty="0"/>
          </a:p>
        </p:txBody>
      </p:sp>
      <p:sp>
        <p:nvSpPr>
          <p:cNvPr id="5" name="9 Marcador de pie de página">
            <a:extLst>
              <a:ext uri="{FF2B5EF4-FFF2-40B4-BE49-F238E27FC236}">
                <a16:creationId xmlns:a16="http://schemas.microsoft.com/office/drawing/2014/main" id="{5B3F470A-82EF-4B27-A75C-6A116E3B2C8C}"/>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F36DDB02-9FE0-4C8F-B1F4-3CD74E69457F}"/>
              </a:ext>
            </a:extLst>
          </p:cNvPr>
          <p:cNvSpPr>
            <a:spLocks noGrp="1"/>
          </p:cNvSpPr>
          <p:nvPr>
            <p:ph type="sldNum" sz="quarter" idx="12"/>
          </p:nvPr>
        </p:nvSpPr>
        <p:spPr/>
        <p:txBody>
          <a:bodyPr/>
          <a:lstStyle>
            <a:lvl1pPr>
              <a:defRPr/>
            </a:lvl1pPr>
          </a:lstStyle>
          <a:p>
            <a:pPr>
              <a:defRPr/>
            </a:pPr>
            <a:fld id="{CF6872B4-A097-4693-A793-95780FD9C215}" type="slidenum">
              <a:rPr lang="es-ES" altLang="es-ES"/>
              <a:pPr>
                <a:defRPr/>
              </a:pPr>
              <a:t>‹Nº›</a:t>
            </a:fld>
            <a:endParaRPr lang="es-ES" altLang="es-ES"/>
          </a:p>
        </p:txBody>
      </p:sp>
    </p:spTree>
    <p:extLst>
      <p:ext uri="{BB962C8B-B14F-4D97-AF65-F5344CB8AC3E}">
        <p14:creationId xmlns:p14="http://schemas.microsoft.com/office/powerpoint/2010/main" val="268095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2 Rectángulo">
            <a:extLst>
              <a:ext uri="{FF2B5EF4-FFF2-40B4-BE49-F238E27FC236}">
                <a16:creationId xmlns:a16="http://schemas.microsoft.com/office/drawing/2014/main" id="{AE6FD171-54DF-4DC2-8F5A-BDC1498B6E48}"/>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13 Rectángulo">
            <a:extLst>
              <a:ext uri="{FF2B5EF4-FFF2-40B4-BE49-F238E27FC236}">
                <a16:creationId xmlns:a16="http://schemas.microsoft.com/office/drawing/2014/main" id="{81E09A30-ACB7-47EA-843A-A78EC3146D0D}"/>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15 Elipse">
            <a:extLst>
              <a:ext uri="{FF2B5EF4-FFF2-40B4-BE49-F238E27FC236}">
                <a16:creationId xmlns:a16="http://schemas.microsoft.com/office/drawing/2014/main" id="{BAEA26D1-3365-4678-AA7F-3D221744DAC7}"/>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solidFill>
                <a:prstClr val="black"/>
              </a:solidFill>
            </a:endParaRPr>
          </a:p>
        </p:txBody>
      </p:sp>
      <p:sp>
        <p:nvSpPr>
          <p:cNvPr id="7" name="16 Elipse">
            <a:extLst>
              <a:ext uri="{FF2B5EF4-FFF2-40B4-BE49-F238E27FC236}">
                <a16:creationId xmlns:a16="http://schemas.microsoft.com/office/drawing/2014/main" id="{DE26B3D8-68EE-4A4D-AC49-358C197F9E55}"/>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solidFill>
                <a:prstClr val="black"/>
              </a:solidFill>
            </a:endParaRPr>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
        <p:nvSpPr>
          <p:cNvPr id="8" name="3 Marcador de fecha">
            <a:extLst>
              <a:ext uri="{FF2B5EF4-FFF2-40B4-BE49-F238E27FC236}">
                <a16:creationId xmlns:a16="http://schemas.microsoft.com/office/drawing/2014/main" id="{83DBF57D-6813-4209-80FE-6BBEB3726869}"/>
              </a:ext>
            </a:extLst>
          </p:cNvPr>
          <p:cNvSpPr>
            <a:spLocks noGrp="1"/>
          </p:cNvSpPr>
          <p:nvPr>
            <p:ph type="dt" sz="half" idx="10"/>
          </p:nvPr>
        </p:nvSpPr>
        <p:spPr/>
        <p:txBody>
          <a:bodyPr/>
          <a:lstStyle>
            <a:lvl1pPr>
              <a:defRPr/>
            </a:lvl1pPr>
            <a:extLst/>
          </a:lstStyle>
          <a:p>
            <a:pPr>
              <a:defRPr/>
            </a:pPr>
            <a:fld id="{091CB545-A2E0-44FE-8BF7-24CD891C00EC}" type="datetimeFigureOut">
              <a:rPr lang="es-ES"/>
              <a:pPr>
                <a:defRPr/>
              </a:pPr>
              <a:t>27/06/2022</a:t>
            </a:fld>
            <a:endParaRPr lang="es-ES" dirty="0"/>
          </a:p>
        </p:txBody>
      </p:sp>
      <p:sp>
        <p:nvSpPr>
          <p:cNvPr id="9" name="4 Marcador de pie de página">
            <a:extLst>
              <a:ext uri="{FF2B5EF4-FFF2-40B4-BE49-F238E27FC236}">
                <a16:creationId xmlns:a16="http://schemas.microsoft.com/office/drawing/2014/main" id="{C732E3D7-6CE8-444A-9326-C977EE3C5E72}"/>
              </a:ext>
            </a:extLst>
          </p:cNvPr>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a:extLst>
              <a:ext uri="{FF2B5EF4-FFF2-40B4-BE49-F238E27FC236}">
                <a16:creationId xmlns:a16="http://schemas.microsoft.com/office/drawing/2014/main" id="{65168746-40F8-4EC3-A827-EF3E8BB60D37}"/>
              </a:ext>
            </a:extLst>
          </p:cNvPr>
          <p:cNvSpPr>
            <a:spLocks noGrp="1"/>
          </p:cNvSpPr>
          <p:nvPr>
            <p:ph type="sldNum" sz="quarter" idx="12"/>
          </p:nvPr>
        </p:nvSpPr>
        <p:spPr/>
        <p:txBody>
          <a:bodyPr/>
          <a:lstStyle>
            <a:lvl1pPr>
              <a:defRPr/>
            </a:lvl1pPr>
          </a:lstStyle>
          <a:p>
            <a:pPr>
              <a:defRPr/>
            </a:pPr>
            <a:fld id="{45927764-6271-421A-BB51-7D557B6B5B34}" type="slidenum">
              <a:rPr lang="es-ES" altLang="es-ES"/>
              <a:pPr>
                <a:defRPr/>
              </a:pPr>
              <a:t>‹Nº›</a:t>
            </a:fld>
            <a:endParaRPr lang="es-ES" altLang="es-ES"/>
          </a:p>
        </p:txBody>
      </p:sp>
    </p:spTree>
    <p:extLst>
      <p:ext uri="{BB962C8B-B14F-4D97-AF65-F5344CB8AC3E}">
        <p14:creationId xmlns:p14="http://schemas.microsoft.com/office/powerpoint/2010/main" val="252202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23 Marcador de fecha">
            <a:extLst>
              <a:ext uri="{FF2B5EF4-FFF2-40B4-BE49-F238E27FC236}">
                <a16:creationId xmlns:a16="http://schemas.microsoft.com/office/drawing/2014/main" id="{2CDFBA7D-09DA-454A-8E4B-1B6EC9937007}"/>
              </a:ext>
            </a:extLst>
          </p:cNvPr>
          <p:cNvSpPr>
            <a:spLocks noGrp="1"/>
          </p:cNvSpPr>
          <p:nvPr>
            <p:ph type="dt" sz="half" idx="10"/>
          </p:nvPr>
        </p:nvSpPr>
        <p:spPr/>
        <p:txBody>
          <a:bodyPr/>
          <a:lstStyle>
            <a:lvl1pPr>
              <a:defRPr/>
            </a:lvl1pPr>
          </a:lstStyle>
          <a:p>
            <a:pPr>
              <a:defRPr/>
            </a:pPr>
            <a:fld id="{6CFDFAB5-9B86-4696-AF25-72CF30A0ED3E}" type="datetimeFigureOut">
              <a:rPr lang="es-ES"/>
              <a:pPr>
                <a:defRPr/>
              </a:pPr>
              <a:t>27/06/2022</a:t>
            </a:fld>
            <a:endParaRPr lang="es-ES" dirty="0"/>
          </a:p>
        </p:txBody>
      </p:sp>
      <p:sp>
        <p:nvSpPr>
          <p:cNvPr id="6" name="9 Marcador de pie de página">
            <a:extLst>
              <a:ext uri="{FF2B5EF4-FFF2-40B4-BE49-F238E27FC236}">
                <a16:creationId xmlns:a16="http://schemas.microsoft.com/office/drawing/2014/main" id="{400EC8ED-FC10-403B-A69D-4BF553A27C42}"/>
              </a:ext>
            </a:extLst>
          </p:cNvPr>
          <p:cNvSpPr>
            <a:spLocks noGrp="1"/>
          </p:cNvSpPr>
          <p:nvPr>
            <p:ph type="ftr" sz="quarter" idx="11"/>
          </p:nvPr>
        </p:nvSpPr>
        <p:spPr/>
        <p:txBody>
          <a:bodyPr/>
          <a:lstStyle>
            <a:lvl1pPr>
              <a:defRPr/>
            </a:lvl1pPr>
          </a:lstStyle>
          <a:p>
            <a:pPr>
              <a:defRPr/>
            </a:pPr>
            <a:endParaRPr lang="es-ES"/>
          </a:p>
        </p:txBody>
      </p:sp>
      <p:sp>
        <p:nvSpPr>
          <p:cNvPr id="7" name="21 Marcador de número de diapositiva">
            <a:extLst>
              <a:ext uri="{FF2B5EF4-FFF2-40B4-BE49-F238E27FC236}">
                <a16:creationId xmlns:a16="http://schemas.microsoft.com/office/drawing/2014/main" id="{F4F180B8-D3A1-4A0C-ADD2-46E682BAE938}"/>
              </a:ext>
            </a:extLst>
          </p:cNvPr>
          <p:cNvSpPr>
            <a:spLocks noGrp="1"/>
          </p:cNvSpPr>
          <p:nvPr>
            <p:ph type="sldNum" sz="quarter" idx="12"/>
          </p:nvPr>
        </p:nvSpPr>
        <p:spPr/>
        <p:txBody>
          <a:bodyPr/>
          <a:lstStyle>
            <a:lvl1pPr>
              <a:defRPr/>
            </a:lvl1pPr>
          </a:lstStyle>
          <a:p>
            <a:pPr>
              <a:defRPr/>
            </a:pPr>
            <a:fld id="{8F9CC691-312F-4C35-A5B4-956B0B1B1389}" type="slidenum">
              <a:rPr lang="es-ES" altLang="es-ES"/>
              <a:pPr>
                <a:defRPr/>
              </a:pPr>
              <a:t>‹Nº›</a:t>
            </a:fld>
            <a:endParaRPr lang="es-ES" altLang="es-ES"/>
          </a:p>
        </p:txBody>
      </p:sp>
    </p:spTree>
    <p:extLst>
      <p:ext uri="{BB962C8B-B14F-4D97-AF65-F5344CB8AC3E}">
        <p14:creationId xmlns:p14="http://schemas.microsoft.com/office/powerpoint/2010/main" val="1309000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a:extLst>
              <a:ext uri="{FF2B5EF4-FFF2-40B4-BE49-F238E27FC236}">
                <a16:creationId xmlns:a16="http://schemas.microsoft.com/office/drawing/2014/main" id="{712B3367-2A4C-45A3-A7FD-A34551978651}"/>
              </a:ext>
            </a:extLst>
          </p:cNvPr>
          <p:cNvSpPr>
            <a:spLocks noGrp="1"/>
          </p:cNvSpPr>
          <p:nvPr>
            <p:ph type="dt" sz="half" idx="10"/>
          </p:nvPr>
        </p:nvSpPr>
        <p:spPr/>
        <p:txBody>
          <a:bodyPr/>
          <a:lstStyle>
            <a:lvl1pPr>
              <a:defRPr/>
            </a:lvl1pPr>
            <a:extLst/>
          </a:lstStyle>
          <a:p>
            <a:pPr>
              <a:defRPr/>
            </a:pPr>
            <a:fld id="{53EEBF4E-334F-41E3-8339-6228A8D15BD9}" type="datetimeFigureOut">
              <a:rPr lang="es-ES"/>
              <a:pPr>
                <a:defRPr/>
              </a:pPr>
              <a:t>27/06/2022</a:t>
            </a:fld>
            <a:endParaRPr lang="es-ES" dirty="0"/>
          </a:p>
        </p:txBody>
      </p:sp>
      <p:sp>
        <p:nvSpPr>
          <p:cNvPr id="8" name="7 Marcador de pie de página">
            <a:extLst>
              <a:ext uri="{FF2B5EF4-FFF2-40B4-BE49-F238E27FC236}">
                <a16:creationId xmlns:a16="http://schemas.microsoft.com/office/drawing/2014/main" id="{53DFD185-43F5-4714-9B94-F8EF92B8C35A}"/>
              </a:ext>
            </a:extLst>
          </p:cNvPr>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a:extLst>
              <a:ext uri="{FF2B5EF4-FFF2-40B4-BE49-F238E27FC236}">
                <a16:creationId xmlns:a16="http://schemas.microsoft.com/office/drawing/2014/main" id="{A501D3B6-8807-42AF-AA6D-5094D7CFC9FF}"/>
              </a:ext>
            </a:extLst>
          </p:cNvPr>
          <p:cNvSpPr>
            <a:spLocks noGrp="1"/>
          </p:cNvSpPr>
          <p:nvPr>
            <p:ph type="sldNum" sz="quarter" idx="12"/>
          </p:nvPr>
        </p:nvSpPr>
        <p:spPr/>
        <p:txBody>
          <a:bodyPr/>
          <a:lstStyle>
            <a:lvl1pPr>
              <a:defRPr/>
            </a:lvl1pPr>
          </a:lstStyle>
          <a:p>
            <a:pPr>
              <a:defRPr/>
            </a:pPr>
            <a:fld id="{958255B7-F320-4DE2-9488-E65CA0E11191}" type="slidenum">
              <a:rPr lang="es-ES" altLang="es-ES"/>
              <a:pPr>
                <a:defRPr/>
              </a:pPr>
              <a:t>‹Nº›</a:t>
            </a:fld>
            <a:endParaRPr lang="es-ES" altLang="es-ES"/>
          </a:p>
        </p:txBody>
      </p:sp>
    </p:spTree>
    <p:extLst>
      <p:ext uri="{BB962C8B-B14F-4D97-AF65-F5344CB8AC3E}">
        <p14:creationId xmlns:p14="http://schemas.microsoft.com/office/powerpoint/2010/main" val="116029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lang="es-ES"/>
              <a:t>Haga clic para modificar el estilo de título del patrón</a:t>
            </a:r>
            <a:endParaRPr lang="en-US"/>
          </a:p>
        </p:txBody>
      </p:sp>
      <p:sp>
        <p:nvSpPr>
          <p:cNvPr id="3" name="23 Marcador de fecha">
            <a:extLst>
              <a:ext uri="{FF2B5EF4-FFF2-40B4-BE49-F238E27FC236}">
                <a16:creationId xmlns:a16="http://schemas.microsoft.com/office/drawing/2014/main" id="{888258C7-22D0-4EBC-81FE-9BBAF0CF5E39}"/>
              </a:ext>
            </a:extLst>
          </p:cNvPr>
          <p:cNvSpPr>
            <a:spLocks noGrp="1"/>
          </p:cNvSpPr>
          <p:nvPr>
            <p:ph type="dt" sz="half" idx="10"/>
          </p:nvPr>
        </p:nvSpPr>
        <p:spPr/>
        <p:txBody>
          <a:bodyPr/>
          <a:lstStyle>
            <a:lvl1pPr>
              <a:defRPr/>
            </a:lvl1pPr>
          </a:lstStyle>
          <a:p>
            <a:pPr>
              <a:defRPr/>
            </a:pPr>
            <a:fld id="{48CEAD27-F802-4E80-ADBC-B16A740389F4}" type="datetimeFigureOut">
              <a:rPr lang="es-ES"/>
              <a:pPr>
                <a:defRPr/>
              </a:pPr>
              <a:t>27/06/2022</a:t>
            </a:fld>
            <a:endParaRPr lang="es-ES" dirty="0"/>
          </a:p>
        </p:txBody>
      </p:sp>
      <p:sp>
        <p:nvSpPr>
          <p:cNvPr id="4" name="9 Marcador de pie de página">
            <a:extLst>
              <a:ext uri="{FF2B5EF4-FFF2-40B4-BE49-F238E27FC236}">
                <a16:creationId xmlns:a16="http://schemas.microsoft.com/office/drawing/2014/main" id="{B149F409-22B9-4CDA-9A70-BCD830A764E9}"/>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533475D4-49E8-411A-A88C-763E86B003F0}"/>
              </a:ext>
            </a:extLst>
          </p:cNvPr>
          <p:cNvSpPr>
            <a:spLocks noGrp="1"/>
          </p:cNvSpPr>
          <p:nvPr>
            <p:ph type="sldNum" sz="quarter" idx="12"/>
          </p:nvPr>
        </p:nvSpPr>
        <p:spPr/>
        <p:txBody>
          <a:bodyPr/>
          <a:lstStyle>
            <a:lvl1pPr>
              <a:defRPr/>
            </a:lvl1pPr>
          </a:lstStyle>
          <a:p>
            <a:pPr>
              <a:defRPr/>
            </a:pPr>
            <a:fld id="{C55B7D35-BE98-42CF-A623-65D6A626B086}" type="slidenum">
              <a:rPr lang="es-ES" altLang="es-ES"/>
              <a:pPr>
                <a:defRPr/>
              </a:pPr>
              <a:t>‹Nº›</a:t>
            </a:fld>
            <a:endParaRPr lang="es-ES" altLang="es-ES"/>
          </a:p>
        </p:txBody>
      </p:sp>
    </p:spTree>
    <p:extLst>
      <p:ext uri="{BB962C8B-B14F-4D97-AF65-F5344CB8AC3E}">
        <p14:creationId xmlns:p14="http://schemas.microsoft.com/office/powerpoint/2010/main" val="198750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2 Rectángulo">
            <a:extLst>
              <a:ext uri="{FF2B5EF4-FFF2-40B4-BE49-F238E27FC236}">
                <a16:creationId xmlns:a16="http://schemas.microsoft.com/office/drawing/2014/main" id="{35410B58-76D7-4040-9DCF-3EBF507FFD69}"/>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13 Rectángulo">
            <a:extLst>
              <a:ext uri="{FF2B5EF4-FFF2-40B4-BE49-F238E27FC236}">
                <a16:creationId xmlns:a16="http://schemas.microsoft.com/office/drawing/2014/main" id="{6B81AEC2-40A3-4B42-B72B-131C5590FCB2}"/>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1 Marcador de fecha">
            <a:extLst>
              <a:ext uri="{FF2B5EF4-FFF2-40B4-BE49-F238E27FC236}">
                <a16:creationId xmlns:a16="http://schemas.microsoft.com/office/drawing/2014/main" id="{646906B6-67BB-4720-94F1-4737F173C9BF}"/>
              </a:ext>
            </a:extLst>
          </p:cNvPr>
          <p:cNvSpPr>
            <a:spLocks noGrp="1"/>
          </p:cNvSpPr>
          <p:nvPr>
            <p:ph type="dt" sz="half" idx="10"/>
          </p:nvPr>
        </p:nvSpPr>
        <p:spPr/>
        <p:txBody>
          <a:bodyPr/>
          <a:lstStyle>
            <a:lvl1pPr>
              <a:defRPr/>
            </a:lvl1pPr>
            <a:extLst/>
          </a:lstStyle>
          <a:p>
            <a:pPr>
              <a:defRPr/>
            </a:pPr>
            <a:fld id="{C973C418-2C5B-4B0C-B797-3502A4F76829}" type="datetimeFigureOut">
              <a:rPr lang="es-ES"/>
              <a:pPr>
                <a:defRPr/>
              </a:pPr>
              <a:t>27/06/2022</a:t>
            </a:fld>
            <a:endParaRPr lang="es-ES" dirty="0"/>
          </a:p>
        </p:txBody>
      </p:sp>
      <p:sp>
        <p:nvSpPr>
          <p:cNvPr id="5" name="2 Marcador de pie de página">
            <a:extLst>
              <a:ext uri="{FF2B5EF4-FFF2-40B4-BE49-F238E27FC236}">
                <a16:creationId xmlns:a16="http://schemas.microsoft.com/office/drawing/2014/main" id="{2711DADF-8C09-47B7-A062-0F822138538A}"/>
              </a:ext>
            </a:extLst>
          </p:cNvPr>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a:extLst>
              <a:ext uri="{FF2B5EF4-FFF2-40B4-BE49-F238E27FC236}">
                <a16:creationId xmlns:a16="http://schemas.microsoft.com/office/drawing/2014/main" id="{5803D9CA-1DEA-47E4-901E-523C5435E865}"/>
              </a:ext>
            </a:extLst>
          </p:cNvPr>
          <p:cNvSpPr>
            <a:spLocks noGrp="1"/>
          </p:cNvSpPr>
          <p:nvPr>
            <p:ph type="sldNum" sz="quarter" idx="12"/>
          </p:nvPr>
        </p:nvSpPr>
        <p:spPr/>
        <p:txBody>
          <a:bodyPr/>
          <a:lstStyle>
            <a:lvl1pPr>
              <a:defRPr/>
            </a:lvl1pPr>
          </a:lstStyle>
          <a:p>
            <a:pPr>
              <a:defRPr/>
            </a:pPr>
            <a:fld id="{B0412733-0E96-49A6-A7F4-DE61C2316515}" type="slidenum">
              <a:rPr lang="es-ES" altLang="es-ES"/>
              <a:pPr>
                <a:defRPr/>
              </a:pPr>
              <a:t>‹Nº›</a:t>
            </a:fld>
            <a:endParaRPr lang="es-ES" altLang="es-ES"/>
          </a:p>
        </p:txBody>
      </p:sp>
    </p:spTree>
    <p:extLst>
      <p:ext uri="{BB962C8B-B14F-4D97-AF65-F5344CB8AC3E}">
        <p14:creationId xmlns:p14="http://schemas.microsoft.com/office/powerpoint/2010/main" val="164619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a:extLst>
              <a:ext uri="{FF2B5EF4-FFF2-40B4-BE49-F238E27FC236}">
                <a16:creationId xmlns:a16="http://schemas.microsoft.com/office/drawing/2014/main" id="{27EEE8CD-5A97-498A-9369-C0C8B4866A17}"/>
              </a:ext>
            </a:extLst>
          </p:cNvPr>
          <p:cNvSpPr>
            <a:spLocks noGrp="1"/>
          </p:cNvSpPr>
          <p:nvPr>
            <p:ph type="dt" sz="half" idx="10"/>
          </p:nvPr>
        </p:nvSpPr>
        <p:spPr/>
        <p:txBody>
          <a:bodyPr/>
          <a:lstStyle>
            <a:lvl1pPr>
              <a:defRPr/>
            </a:lvl1pPr>
            <a:extLst/>
          </a:lstStyle>
          <a:p>
            <a:pPr>
              <a:defRPr/>
            </a:pPr>
            <a:fld id="{DACDDD2D-3F23-40DE-B7E7-94A6F67E954D}" type="datetimeFigureOut">
              <a:rPr lang="es-ES"/>
              <a:pPr>
                <a:defRPr/>
              </a:pPr>
              <a:t>27/06/2022</a:t>
            </a:fld>
            <a:endParaRPr lang="es-ES" dirty="0"/>
          </a:p>
        </p:txBody>
      </p:sp>
      <p:sp>
        <p:nvSpPr>
          <p:cNvPr id="6" name="5 Marcador de pie de página">
            <a:extLst>
              <a:ext uri="{FF2B5EF4-FFF2-40B4-BE49-F238E27FC236}">
                <a16:creationId xmlns:a16="http://schemas.microsoft.com/office/drawing/2014/main" id="{784F5B62-DF94-44FC-8AF3-E4BC79F47025}"/>
              </a:ext>
            </a:extLst>
          </p:cNvPr>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a:extLst>
              <a:ext uri="{FF2B5EF4-FFF2-40B4-BE49-F238E27FC236}">
                <a16:creationId xmlns:a16="http://schemas.microsoft.com/office/drawing/2014/main" id="{67A58770-1277-42E0-BC43-A4F12B52FEC5}"/>
              </a:ext>
            </a:extLst>
          </p:cNvPr>
          <p:cNvSpPr>
            <a:spLocks noGrp="1"/>
          </p:cNvSpPr>
          <p:nvPr>
            <p:ph type="sldNum" sz="quarter" idx="12"/>
          </p:nvPr>
        </p:nvSpPr>
        <p:spPr/>
        <p:txBody>
          <a:bodyPr/>
          <a:lstStyle>
            <a:lvl1pPr>
              <a:defRPr/>
            </a:lvl1pPr>
          </a:lstStyle>
          <a:p>
            <a:pPr>
              <a:defRPr/>
            </a:pPr>
            <a:fld id="{A571BF78-6B53-479F-9A96-C8B24DB34834}" type="slidenum">
              <a:rPr lang="es-ES" altLang="es-ES"/>
              <a:pPr>
                <a:defRPr/>
              </a:pPr>
              <a:t>‹Nº›</a:t>
            </a:fld>
            <a:endParaRPr lang="es-ES" altLang="es-ES"/>
          </a:p>
        </p:txBody>
      </p:sp>
    </p:spTree>
    <p:extLst>
      <p:ext uri="{BB962C8B-B14F-4D97-AF65-F5344CB8AC3E}">
        <p14:creationId xmlns:p14="http://schemas.microsoft.com/office/powerpoint/2010/main" val="681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2327A93-B2DF-4E18-902E-8347AFBCBBDC}"/>
              </a:ext>
            </a:extLst>
          </p:cNvPr>
          <p:cNvSpPr>
            <a:spLocks noGrp="1"/>
          </p:cNvSpPr>
          <p:nvPr>
            <p:ph type="dt" sz="half" idx="10"/>
          </p:nvPr>
        </p:nvSpPr>
        <p:spPr/>
        <p:txBody>
          <a:bodyPr/>
          <a:lstStyle>
            <a:lvl1pPr>
              <a:defRPr/>
            </a:lvl1pPr>
          </a:lstStyle>
          <a:p>
            <a:pPr>
              <a:defRPr/>
            </a:pPr>
            <a:fld id="{DECDA7B8-64A5-4F0E-B53E-63A31131FE8C}"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367CF0DD-021E-428F-8CD3-E1A1CE78E29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7DA7510-213D-4347-B741-9FDADB29D05F}"/>
              </a:ext>
            </a:extLst>
          </p:cNvPr>
          <p:cNvSpPr>
            <a:spLocks noGrp="1"/>
          </p:cNvSpPr>
          <p:nvPr>
            <p:ph type="sldNum" sz="quarter" idx="12"/>
          </p:nvPr>
        </p:nvSpPr>
        <p:spPr/>
        <p:txBody>
          <a:bodyPr/>
          <a:lstStyle>
            <a:lvl1pPr>
              <a:defRPr/>
            </a:lvl1pPr>
          </a:lstStyle>
          <a:p>
            <a:pPr>
              <a:defRPr/>
            </a:pPr>
            <a:fld id="{E9280E77-5C15-4BE4-A146-4EAB07A2E1F1}" type="slidenum">
              <a:rPr lang="es-ES" altLang="es-ES"/>
              <a:pPr>
                <a:defRPr/>
              </a:pPr>
              <a:t>‹Nº›</a:t>
            </a:fld>
            <a:endParaRPr lang="es-ES" altLang="es-ES"/>
          </a:p>
        </p:txBody>
      </p:sp>
    </p:spTree>
    <p:extLst>
      <p:ext uri="{BB962C8B-B14F-4D97-AF65-F5344CB8AC3E}">
        <p14:creationId xmlns:p14="http://schemas.microsoft.com/office/powerpoint/2010/main" val="3405477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2 Rectángulo">
            <a:extLst>
              <a:ext uri="{FF2B5EF4-FFF2-40B4-BE49-F238E27FC236}">
                <a16:creationId xmlns:a16="http://schemas.microsoft.com/office/drawing/2014/main" id="{7526BF0F-187B-4567-B3AC-4CE70B8C8C56}"/>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rgbClr val="3891A7"/>
              </a:buClr>
              <a:buSzPct val="80000"/>
              <a:buFont typeface="Wingdings 2"/>
              <a:buNone/>
              <a:defRPr/>
            </a:pPr>
            <a:endParaRPr lang="en-US" sz="3200">
              <a:solidFill>
                <a:prstClr val="black"/>
              </a:solidFill>
              <a:latin typeface="Gill Sans MT"/>
            </a:endParaRPr>
          </a:p>
        </p:txBody>
      </p:sp>
      <p:sp>
        <p:nvSpPr>
          <p:cNvPr id="6" name="13 Proceso">
            <a:extLst>
              <a:ext uri="{FF2B5EF4-FFF2-40B4-BE49-F238E27FC236}">
                <a16:creationId xmlns:a16="http://schemas.microsoft.com/office/drawing/2014/main" id="{FF2FD314-A564-4D39-B830-178D6001ED07}"/>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15 Proceso">
            <a:extLst>
              <a:ext uri="{FF2B5EF4-FFF2-40B4-BE49-F238E27FC236}">
                <a16:creationId xmlns:a16="http://schemas.microsoft.com/office/drawing/2014/main" id="{2CCC44B9-DA96-44CB-B7F9-C515F87CC9C5}"/>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id="{EB7ED073-B26B-4CDA-8EB8-89EFD71F1B6E}"/>
              </a:ext>
            </a:extLst>
          </p:cNvPr>
          <p:cNvSpPr>
            <a:spLocks noGrp="1"/>
          </p:cNvSpPr>
          <p:nvPr>
            <p:ph type="dt" sz="half" idx="10"/>
          </p:nvPr>
        </p:nvSpPr>
        <p:spPr/>
        <p:txBody>
          <a:bodyPr/>
          <a:lstStyle>
            <a:lvl1pPr>
              <a:defRPr/>
            </a:lvl1pPr>
            <a:extLst/>
          </a:lstStyle>
          <a:p>
            <a:pPr>
              <a:defRPr/>
            </a:pPr>
            <a:fld id="{FD0C12A5-A058-4BD3-AA6D-24D27837EF4F}" type="datetimeFigureOut">
              <a:rPr lang="es-ES"/>
              <a:pPr>
                <a:defRPr/>
              </a:pPr>
              <a:t>27/06/2022</a:t>
            </a:fld>
            <a:endParaRPr lang="es-ES" dirty="0"/>
          </a:p>
        </p:txBody>
      </p:sp>
      <p:sp>
        <p:nvSpPr>
          <p:cNvPr id="9" name="5 Marcador de pie de página">
            <a:extLst>
              <a:ext uri="{FF2B5EF4-FFF2-40B4-BE49-F238E27FC236}">
                <a16:creationId xmlns:a16="http://schemas.microsoft.com/office/drawing/2014/main" id="{93BBC35D-5292-46AA-A359-1856FD139589}"/>
              </a:ext>
            </a:extLst>
          </p:cNvPr>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a:extLst>
              <a:ext uri="{FF2B5EF4-FFF2-40B4-BE49-F238E27FC236}">
                <a16:creationId xmlns:a16="http://schemas.microsoft.com/office/drawing/2014/main" id="{BED75D49-3F1B-4864-A16E-AFC9DA4B6258}"/>
              </a:ext>
            </a:extLst>
          </p:cNvPr>
          <p:cNvSpPr>
            <a:spLocks noGrp="1"/>
          </p:cNvSpPr>
          <p:nvPr>
            <p:ph type="sldNum" sz="quarter" idx="12"/>
          </p:nvPr>
        </p:nvSpPr>
        <p:spPr/>
        <p:txBody>
          <a:bodyPr/>
          <a:lstStyle>
            <a:lvl1pPr>
              <a:defRPr/>
            </a:lvl1pPr>
          </a:lstStyle>
          <a:p>
            <a:pPr>
              <a:defRPr/>
            </a:pPr>
            <a:fld id="{C6B4BBA7-8094-4C54-998B-79D6E8A3BAF3}" type="slidenum">
              <a:rPr lang="es-ES" altLang="es-ES"/>
              <a:pPr>
                <a:defRPr/>
              </a:pPr>
              <a:t>‹Nº›</a:t>
            </a:fld>
            <a:endParaRPr lang="es-ES" altLang="es-ES"/>
          </a:p>
        </p:txBody>
      </p:sp>
    </p:spTree>
    <p:extLst>
      <p:ext uri="{BB962C8B-B14F-4D97-AF65-F5344CB8AC3E}">
        <p14:creationId xmlns:p14="http://schemas.microsoft.com/office/powerpoint/2010/main" val="135377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2A1FDF0A-99EF-4EAC-A0DD-59ED7CF1155C}"/>
              </a:ext>
            </a:extLst>
          </p:cNvPr>
          <p:cNvSpPr>
            <a:spLocks noGrp="1"/>
          </p:cNvSpPr>
          <p:nvPr>
            <p:ph type="dt" sz="half" idx="10"/>
          </p:nvPr>
        </p:nvSpPr>
        <p:spPr/>
        <p:txBody>
          <a:bodyPr/>
          <a:lstStyle>
            <a:lvl1pPr>
              <a:defRPr/>
            </a:lvl1pPr>
          </a:lstStyle>
          <a:p>
            <a:pPr>
              <a:defRPr/>
            </a:pPr>
            <a:fld id="{84445BDD-0611-4414-AB7F-6D498D0F3EBC}" type="datetimeFigureOut">
              <a:rPr lang="es-ES"/>
              <a:pPr>
                <a:defRPr/>
              </a:pPr>
              <a:t>27/06/2022</a:t>
            </a:fld>
            <a:endParaRPr lang="es-ES" dirty="0"/>
          </a:p>
        </p:txBody>
      </p:sp>
      <p:sp>
        <p:nvSpPr>
          <p:cNvPr id="5" name="9 Marcador de pie de página">
            <a:extLst>
              <a:ext uri="{FF2B5EF4-FFF2-40B4-BE49-F238E27FC236}">
                <a16:creationId xmlns:a16="http://schemas.microsoft.com/office/drawing/2014/main" id="{B7D31D9F-5E9E-40E0-8D93-529EEDD19E3F}"/>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3970B0AB-D0BA-4302-B4EA-9B462A60BECF}"/>
              </a:ext>
            </a:extLst>
          </p:cNvPr>
          <p:cNvSpPr>
            <a:spLocks noGrp="1"/>
          </p:cNvSpPr>
          <p:nvPr>
            <p:ph type="sldNum" sz="quarter" idx="12"/>
          </p:nvPr>
        </p:nvSpPr>
        <p:spPr/>
        <p:txBody>
          <a:bodyPr/>
          <a:lstStyle>
            <a:lvl1pPr>
              <a:defRPr/>
            </a:lvl1pPr>
          </a:lstStyle>
          <a:p>
            <a:pPr>
              <a:defRPr/>
            </a:pPr>
            <a:fld id="{BD82B776-AAA8-40A9-95A2-84ADD5E3497E}" type="slidenum">
              <a:rPr lang="es-ES" altLang="es-ES"/>
              <a:pPr>
                <a:defRPr/>
              </a:pPr>
              <a:t>‹Nº›</a:t>
            </a:fld>
            <a:endParaRPr lang="es-ES" altLang="es-ES"/>
          </a:p>
        </p:txBody>
      </p:sp>
    </p:spTree>
    <p:extLst>
      <p:ext uri="{BB962C8B-B14F-4D97-AF65-F5344CB8AC3E}">
        <p14:creationId xmlns:p14="http://schemas.microsoft.com/office/powerpoint/2010/main" val="231276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29E685F7-10F2-4A82-8A9F-2D88656B1623}"/>
              </a:ext>
            </a:extLst>
          </p:cNvPr>
          <p:cNvSpPr>
            <a:spLocks noGrp="1"/>
          </p:cNvSpPr>
          <p:nvPr>
            <p:ph type="dt" sz="half" idx="10"/>
          </p:nvPr>
        </p:nvSpPr>
        <p:spPr/>
        <p:txBody>
          <a:bodyPr/>
          <a:lstStyle>
            <a:lvl1pPr>
              <a:defRPr/>
            </a:lvl1pPr>
          </a:lstStyle>
          <a:p>
            <a:pPr>
              <a:defRPr/>
            </a:pPr>
            <a:fld id="{AE117A88-52BD-4511-AC8D-0A636754E1E6}" type="datetimeFigureOut">
              <a:rPr lang="es-ES"/>
              <a:pPr>
                <a:defRPr/>
              </a:pPr>
              <a:t>27/06/2022</a:t>
            </a:fld>
            <a:endParaRPr lang="es-ES" dirty="0"/>
          </a:p>
        </p:txBody>
      </p:sp>
      <p:sp>
        <p:nvSpPr>
          <p:cNvPr id="5" name="9 Marcador de pie de página">
            <a:extLst>
              <a:ext uri="{FF2B5EF4-FFF2-40B4-BE49-F238E27FC236}">
                <a16:creationId xmlns:a16="http://schemas.microsoft.com/office/drawing/2014/main" id="{A7AD6053-E140-4C83-870F-CB04A5AAA4FB}"/>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65292FD2-7CC6-4505-AF36-495166AA0BAB}"/>
              </a:ext>
            </a:extLst>
          </p:cNvPr>
          <p:cNvSpPr>
            <a:spLocks noGrp="1"/>
          </p:cNvSpPr>
          <p:nvPr>
            <p:ph type="sldNum" sz="quarter" idx="12"/>
          </p:nvPr>
        </p:nvSpPr>
        <p:spPr/>
        <p:txBody>
          <a:bodyPr/>
          <a:lstStyle>
            <a:lvl1pPr>
              <a:defRPr/>
            </a:lvl1pPr>
          </a:lstStyle>
          <a:p>
            <a:pPr>
              <a:defRPr/>
            </a:pPr>
            <a:fld id="{EB9AB23A-5C24-4AD4-8BF8-3408CCB0C46F}" type="slidenum">
              <a:rPr lang="es-ES" altLang="es-ES"/>
              <a:pPr>
                <a:defRPr/>
              </a:pPr>
              <a:t>‹Nº›</a:t>
            </a:fld>
            <a:endParaRPr lang="es-ES" altLang="es-ES"/>
          </a:p>
        </p:txBody>
      </p:sp>
    </p:spTree>
    <p:extLst>
      <p:ext uri="{BB962C8B-B14F-4D97-AF65-F5344CB8AC3E}">
        <p14:creationId xmlns:p14="http://schemas.microsoft.com/office/powerpoint/2010/main" val="89368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C3C994E-652E-435B-902E-05387A1FA02C}"/>
              </a:ext>
            </a:extLst>
          </p:cNvPr>
          <p:cNvSpPr>
            <a:spLocks noGrp="1"/>
          </p:cNvSpPr>
          <p:nvPr>
            <p:ph type="dt" sz="half" idx="10"/>
          </p:nvPr>
        </p:nvSpPr>
        <p:spPr/>
        <p:txBody>
          <a:bodyPr/>
          <a:lstStyle>
            <a:lvl1pPr>
              <a:defRPr/>
            </a:lvl1pPr>
          </a:lstStyle>
          <a:p>
            <a:pPr>
              <a:defRPr/>
            </a:pPr>
            <a:fld id="{73ECB607-A66F-4BB7-9C4C-A44CD0E8D4CA}"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9A0AC8F3-839D-4ABC-B5E2-5647A633DA0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240DE1B-4408-401F-8B1E-A0F71684AE6F}"/>
              </a:ext>
            </a:extLst>
          </p:cNvPr>
          <p:cNvSpPr>
            <a:spLocks noGrp="1"/>
          </p:cNvSpPr>
          <p:nvPr>
            <p:ph type="sldNum" sz="quarter" idx="12"/>
          </p:nvPr>
        </p:nvSpPr>
        <p:spPr/>
        <p:txBody>
          <a:bodyPr/>
          <a:lstStyle>
            <a:lvl1pPr>
              <a:defRPr/>
            </a:lvl1pPr>
          </a:lstStyle>
          <a:p>
            <a:pPr>
              <a:defRPr/>
            </a:pPr>
            <a:fld id="{8355ED36-A815-4AF3-A670-881FB93C9374}" type="slidenum">
              <a:rPr lang="es-ES" altLang="es-ES"/>
              <a:pPr>
                <a:defRPr/>
              </a:pPr>
              <a:t>‹Nº›</a:t>
            </a:fld>
            <a:endParaRPr lang="es-ES" altLang="es-ES"/>
          </a:p>
        </p:txBody>
      </p:sp>
    </p:spTree>
    <p:extLst>
      <p:ext uri="{BB962C8B-B14F-4D97-AF65-F5344CB8AC3E}">
        <p14:creationId xmlns:p14="http://schemas.microsoft.com/office/powerpoint/2010/main" val="288852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DF0D1A25-F84E-41CD-BCC6-3DAEF3B68293}"/>
              </a:ext>
            </a:extLst>
          </p:cNvPr>
          <p:cNvSpPr>
            <a:spLocks noGrp="1"/>
          </p:cNvSpPr>
          <p:nvPr>
            <p:ph type="dt" sz="half" idx="10"/>
          </p:nvPr>
        </p:nvSpPr>
        <p:spPr/>
        <p:txBody>
          <a:bodyPr/>
          <a:lstStyle>
            <a:lvl1pPr>
              <a:defRPr/>
            </a:lvl1pPr>
          </a:lstStyle>
          <a:p>
            <a:pPr>
              <a:defRPr/>
            </a:pPr>
            <a:fld id="{4A836E78-4046-4E78-AEA3-2C90FA9C68B3}" type="datetimeFigureOut">
              <a:rPr lang="es-ES"/>
              <a:pPr>
                <a:defRPr/>
              </a:pPr>
              <a:t>27/06/2022</a:t>
            </a:fld>
            <a:endParaRPr lang="es-ES" dirty="0"/>
          </a:p>
        </p:txBody>
      </p:sp>
      <p:sp>
        <p:nvSpPr>
          <p:cNvPr id="6" name="4 Marcador de pie de página">
            <a:extLst>
              <a:ext uri="{FF2B5EF4-FFF2-40B4-BE49-F238E27FC236}">
                <a16:creationId xmlns:a16="http://schemas.microsoft.com/office/drawing/2014/main" id="{754E12A5-C000-4D19-86A8-32E062BF8B8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1C2774B-82FA-4B96-9445-13DF6DE729B1}"/>
              </a:ext>
            </a:extLst>
          </p:cNvPr>
          <p:cNvSpPr>
            <a:spLocks noGrp="1"/>
          </p:cNvSpPr>
          <p:nvPr>
            <p:ph type="sldNum" sz="quarter" idx="12"/>
          </p:nvPr>
        </p:nvSpPr>
        <p:spPr/>
        <p:txBody>
          <a:bodyPr/>
          <a:lstStyle>
            <a:lvl1pPr>
              <a:defRPr/>
            </a:lvl1pPr>
          </a:lstStyle>
          <a:p>
            <a:pPr>
              <a:defRPr/>
            </a:pPr>
            <a:fld id="{BD5CD5EE-F24B-4549-A1F9-72497F161120}" type="slidenum">
              <a:rPr lang="es-ES" altLang="es-ES"/>
              <a:pPr>
                <a:defRPr/>
              </a:pPr>
              <a:t>‹Nº›</a:t>
            </a:fld>
            <a:endParaRPr lang="es-ES" altLang="es-ES"/>
          </a:p>
        </p:txBody>
      </p:sp>
    </p:spTree>
    <p:extLst>
      <p:ext uri="{BB962C8B-B14F-4D97-AF65-F5344CB8AC3E}">
        <p14:creationId xmlns:p14="http://schemas.microsoft.com/office/powerpoint/2010/main" val="110479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FEF96C62-5721-4FE9-A723-1E6A8080C08C}"/>
              </a:ext>
            </a:extLst>
          </p:cNvPr>
          <p:cNvSpPr>
            <a:spLocks noGrp="1"/>
          </p:cNvSpPr>
          <p:nvPr>
            <p:ph type="dt" sz="half" idx="10"/>
          </p:nvPr>
        </p:nvSpPr>
        <p:spPr/>
        <p:txBody>
          <a:bodyPr/>
          <a:lstStyle>
            <a:lvl1pPr>
              <a:defRPr/>
            </a:lvl1pPr>
          </a:lstStyle>
          <a:p>
            <a:pPr>
              <a:defRPr/>
            </a:pPr>
            <a:fld id="{A90FEA9A-905F-4539-B482-0455B1ED7136}" type="datetimeFigureOut">
              <a:rPr lang="es-ES"/>
              <a:pPr>
                <a:defRPr/>
              </a:pPr>
              <a:t>27/06/2022</a:t>
            </a:fld>
            <a:endParaRPr lang="es-ES" dirty="0"/>
          </a:p>
        </p:txBody>
      </p:sp>
      <p:sp>
        <p:nvSpPr>
          <p:cNvPr id="8" name="4 Marcador de pie de página">
            <a:extLst>
              <a:ext uri="{FF2B5EF4-FFF2-40B4-BE49-F238E27FC236}">
                <a16:creationId xmlns:a16="http://schemas.microsoft.com/office/drawing/2014/main" id="{B8090227-6A8C-4655-B80E-B0896FF43A2E}"/>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FA8CA8A9-4F25-4B8A-B342-B61B83363B36}"/>
              </a:ext>
            </a:extLst>
          </p:cNvPr>
          <p:cNvSpPr>
            <a:spLocks noGrp="1"/>
          </p:cNvSpPr>
          <p:nvPr>
            <p:ph type="sldNum" sz="quarter" idx="12"/>
          </p:nvPr>
        </p:nvSpPr>
        <p:spPr/>
        <p:txBody>
          <a:bodyPr/>
          <a:lstStyle>
            <a:lvl1pPr>
              <a:defRPr/>
            </a:lvl1pPr>
          </a:lstStyle>
          <a:p>
            <a:pPr>
              <a:defRPr/>
            </a:pPr>
            <a:fld id="{17A155FE-89A3-4714-AB17-8ADE850EB23F}" type="slidenum">
              <a:rPr lang="es-ES" altLang="es-ES"/>
              <a:pPr>
                <a:defRPr/>
              </a:pPr>
              <a:t>‹Nº›</a:t>
            </a:fld>
            <a:endParaRPr lang="es-ES" altLang="es-ES"/>
          </a:p>
        </p:txBody>
      </p:sp>
    </p:spTree>
    <p:extLst>
      <p:ext uri="{BB962C8B-B14F-4D97-AF65-F5344CB8AC3E}">
        <p14:creationId xmlns:p14="http://schemas.microsoft.com/office/powerpoint/2010/main" val="378731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CA164C92-F488-4E4D-AE4D-747ED2E8431D}"/>
              </a:ext>
            </a:extLst>
          </p:cNvPr>
          <p:cNvSpPr>
            <a:spLocks noGrp="1"/>
          </p:cNvSpPr>
          <p:nvPr>
            <p:ph type="dt" sz="half" idx="10"/>
          </p:nvPr>
        </p:nvSpPr>
        <p:spPr/>
        <p:txBody>
          <a:bodyPr/>
          <a:lstStyle>
            <a:lvl1pPr>
              <a:defRPr/>
            </a:lvl1pPr>
          </a:lstStyle>
          <a:p>
            <a:pPr>
              <a:defRPr/>
            </a:pPr>
            <a:fld id="{F26AE12C-8A66-4D75-B21D-43A6B09A1404}" type="datetimeFigureOut">
              <a:rPr lang="es-ES"/>
              <a:pPr>
                <a:defRPr/>
              </a:pPr>
              <a:t>27/06/2022</a:t>
            </a:fld>
            <a:endParaRPr lang="es-ES" dirty="0"/>
          </a:p>
        </p:txBody>
      </p:sp>
      <p:sp>
        <p:nvSpPr>
          <p:cNvPr id="4" name="4 Marcador de pie de página">
            <a:extLst>
              <a:ext uri="{FF2B5EF4-FFF2-40B4-BE49-F238E27FC236}">
                <a16:creationId xmlns:a16="http://schemas.microsoft.com/office/drawing/2014/main" id="{C51C7B3F-338F-4BC9-A0DD-0C70E24A285A}"/>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EAD5AA64-ECF0-4CB6-BADC-19FAFFB151E7}"/>
              </a:ext>
            </a:extLst>
          </p:cNvPr>
          <p:cNvSpPr>
            <a:spLocks noGrp="1"/>
          </p:cNvSpPr>
          <p:nvPr>
            <p:ph type="sldNum" sz="quarter" idx="12"/>
          </p:nvPr>
        </p:nvSpPr>
        <p:spPr/>
        <p:txBody>
          <a:bodyPr/>
          <a:lstStyle>
            <a:lvl1pPr>
              <a:defRPr/>
            </a:lvl1pPr>
          </a:lstStyle>
          <a:p>
            <a:pPr>
              <a:defRPr/>
            </a:pPr>
            <a:fld id="{6915EFFA-2A2F-4525-AA66-75D7DDD75EAA}" type="slidenum">
              <a:rPr lang="es-ES" altLang="es-ES"/>
              <a:pPr>
                <a:defRPr/>
              </a:pPr>
              <a:t>‹Nº›</a:t>
            </a:fld>
            <a:endParaRPr lang="es-ES" altLang="es-ES"/>
          </a:p>
        </p:txBody>
      </p:sp>
    </p:spTree>
    <p:extLst>
      <p:ext uri="{BB962C8B-B14F-4D97-AF65-F5344CB8AC3E}">
        <p14:creationId xmlns:p14="http://schemas.microsoft.com/office/powerpoint/2010/main" val="23355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87308FCF-5C89-4829-9B1B-0A2690DB3E21}"/>
              </a:ext>
            </a:extLst>
          </p:cNvPr>
          <p:cNvSpPr>
            <a:spLocks noGrp="1"/>
          </p:cNvSpPr>
          <p:nvPr>
            <p:ph type="dt" sz="half" idx="10"/>
          </p:nvPr>
        </p:nvSpPr>
        <p:spPr/>
        <p:txBody>
          <a:bodyPr/>
          <a:lstStyle>
            <a:lvl1pPr>
              <a:defRPr/>
            </a:lvl1pPr>
          </a:lstStyle>
          <a:p>
            <a:pPr>
              <a:defRPr/>
            </a:pPr>
            <a:fld id="{8C1688E3-7A64-4A14-8C6A-D17B4E7DCA9E}" type="datetimeFigureOut">
              <a:rPr lang="es-ES"/>
              <a:pPr>
                <a:defRPr/>
              </a:pPr>
              <a:t>27/06/2022</a:t>
            </a:fld>
            <a:endParaRPr lang="es-ES" dirty="0"/>
          </a:p>
        </p:txBody>
      </p:sp>
      <p:sp>
        <p:nvSpPr>
          <p:cNvPr id="3" name="4 Marcador de pie de página">
            <a:extLst>
              <a:ext uri="{FF2B5EF4-FFF2-40B4-BE49-F238E27FC236}">
                <a16:creationId xmlns:a16="http://schemas.microsoft.com/office/drawing/2014/main" id="{6FB9F1BB-91C9-478D-B0DA-ADE397CBBA63}"/>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694C5579-9A38-4F6C-BBBD-1A91BD78D03D}"/>
              </a:ext>
            </a:extLst>
          </p:cNvPr>
          <p:cNvSpPr>
            <a:spLocks noGrp="1"/>
          </p:cNvSpPr>
          <p:nvPr>
            <p:ph type="sldNum" sz="quarter" idx="12"/>
          </p:nvPr>
        </p:nvSpPr>
        <p:spPr/>
        <p:txBody>
          <a:bodyPr/>
          <a:lstStyle>
            <a:lvl1pPr>
              <a:defRPr/>
            </a:lvl1pPr>
          </a:lstStyle>
          <a:p>
            <a:pPr>
              <a:defRPr/>
            </a:pPr>
            <a:fld id="{01967B1D-13D6-4BA5-AC6F-763993983EEC}" type="slidenum">
              <a:rPr lang="es-ES" altLang="es-ES"/>
              <a:pPr>
                <a:defRPr/>
              </a:pPr>
              <a:t>‹Nº›</a:t>
            </a:fld>
            <a:endParaRPr lang="es-ES" altLang="es-ES"/>
          </a:p>
        </p:txBody>
      </p:sp>
    </p:spTree>
    <p:extLst>
      <p:ext uri="{BB962C8B-B14F-4D97-AF65-F5344CB8AC3E}">
        <p14:creationId xmlns:p14="http://schemas.microsoft.com/office/powerpoint/2010/main" val="136666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0A74187-97D2-4625-A513-F5AB21D08D66}"/>
              </a:ext>
            </a:extLst>
          </p:cNvPr>
          <p:cNvSpPr>
            <a:spLocks noGrp="1"/>
          </p:cNvSpPr>
          <p:nvPr>
            <p:ph type="dt" sz="half" idx="10"/>
          </p:nvPr>
        </p:nvSpPr>
        <p:spPr/>
        <p:txBody>
          <a:bodyPr/>
          <a:lstStyle>
            <a:lvl1pPr>
              <a:defRPr/>
            </a:lvl1pPr>
          </a:lstStyle>
          <a:p>
            <a:pPr>
              <a:defRPr/>
            </a:pPr>
            <a:fld id="{E89B6F05-3DB5-4384-A7E5-03D58257B579}" type="datetimeFigureOut">
              <a:rPr lang="es-ES"/>
              <a:pPr>
                <a:defRPr/>
              </a:pPr>
              <a:t>27/06/2022</a:t>
            </a:fld>
            <a:endParaRPr lang="es-ES" dirty="0"/>
          </a:p>
        </p:txBody>
      </p:sp>
      <p:sp>
        <p:nvSpPr>
          <p:cNvPr id="6" name="4 Marcador de pie de página">
            <a:extLst>
              <a:ext uri="{FF2B5EF4-FFF2-40B4-BE49-F238E27FC236}">
                <a16:creationId xmlns:a16="http://schemas.microsoft.com/office/drawing/2014/main" id="{FEC28C3E-5129-4156-8626-B3709748FBE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464A1B07-6AA6-4E53-8FA0-5C477F1E07ED}"/>
              </a:ext>
            </a:extLst>
          </p:cNvPr>
          <p:cNvSpPr>
            <a:spLocks noGrp="1"/>
          </p:cNvSpPr>
          <p:nvPr>
            <p:ph type="sldNum" sz="quarter" idx="12"/>
          </p:nvPr>
        </p:nvSpPr>
        <p:spPr/>
        <p:txBody>
          <a:bodyPr/>
          <a:lstStyle>
            <a:lvl1pPr>
              <a:defRPr/>
            </a:lvl1pPr>
          </a:lstStyle>
          <a:p>
            <a:pPr>
              <a:defRPr/>
            </a:pPr>
            <a:fld id="{A3361581-2E36-4BC3-BF02-3A4E7111C303}" type="slidenum">
              <a:rPr lang="es-ES" altLang="es-ES"/>
              <a:pPr>
                <a:defRPr/>
              </a:pPr>
              <a:t>‹Nº›</a:t>
            </a:fld>
            <a:endParaRPr lang="es-ES" altLang="es-ES"/>
          </a:p>
        </p:txBody>
      </p:sp>
    </p:spTree>
    <p:extLst>
      <p:ext uri="{BB962C8B-B14F-4D97-AF65-F5344CB8AC3E}">
        <p14:creationId xmlns:p14="http://schemas.microsoft.com/office/powerpoint/2010/main" val="8961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938BD05-F8CB-4E6B-BD47-430D48D49009}"/>
              </a:ext>
            </a:extLst>
          </p:cNvPr>
          <p:cNvSpPr>
            <a:spLocks noGrp="1"/>
          </p:cNvSpPr>
          <p:nvPr>
            <p:ph type="dt" sz="half" idx="10"/>
          </p:nvPr>
        </p:nvSpPr>
        <p:spPr/>
        <p:txBody>
          <a:bodyPr/>
          <a:lstStyle>
            <a:lvl1pPr>
              <a:defRPr/>
            </a:lvl1pPr>
          </a:lstStyle>
          <a:p>
            <a:pPr>
              <a:defRPr/>
            </a:pPr>
            <a:fld id="{63626664-7284-4FA4-8F59-C8DE96F01C28}" type="datetimeFigureOut">
              <a:rPr lang="es-ES"/>
              <a:pPr>
                <a:defRPr/>
              </a:pPr>
              <a:t>27/06/2022</a:t>
            </a:fld>
            <a:endParaRPr lang="es-ES" dirty="0"/>
          </a:p>
        </p:txBody>
      </p:sp>
      <p:sp>
        <p:nvSpPr>
          <p:cNvPr id="6" name="4 Marcador de pie de página">
            <a:extLst>
              <a:ext uri="{FF2B5EF4-FFF2-40B4-BE49-F238E27FC236}">
                <a16:creationId xmlns:a16="http://schemas.microsoft.com/office/drawing/2014/main" id="{8F4990B8-EC74-4BB0-81A9-BF3DBABA3DB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A7972DC-E4BA-4EDC-AA2F-E733F60D7613}"/>
              </a:ext>
            </a:extLst>
          </p:cNvPr>
          <p:cNvSpPr>
            <a:spLocks noGrp="1"/>
          </p:cNvSpPr>
          <p:nvPr>
            <p:ph type="sldNum" sz="quarter" idx="12"/>
          </p:nvPr>
        </p:nvSpPr>
        <p:spPr/>
        <p:txBody>
          <a:bodyPr/>
          <a:lstStyle>
            <a:lvl1pPr>
              <a:defRPr/>
            </a:lvl1pPr>
          </a:lstStyle>
          <a:p>
            <a:pPr>
              <a:defRPr/>
            </a:pPr>
            <a:fld id="{7F79FD5F-B455-407C-A3EB-D7A27A72A3DA}" type="slidenum">
              <a:rPr lang="es-ES" altLang="es-ES"/>
              <a:pPr>
                <a:defRPr/>
              </a:pPr>
              <a:t>‹Nº›</a:t>
            </a:fld>
            <a:endParaRPr lang="es-ES" altLang="es-ES"/>
          </a:p>
        </p:txBody>
      </p:sp>
    </p:spTree>
    <p:extLst>
      <p:ext uri="{BB962C8B-B14F-4D97-AF65-F5344CB8AC3E}">
        <p14:creationId xmlns:p14="http://schemas.microsoft.com/office/powerpoint/2010/main" val="135277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9AA59674-7FEE-4D61-BADE-A608CFEE08F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686BA554-A79F-4B4F-BA9F-E67B317BDA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AF3FAEA5-33E4-492A-AEE3-61E70A6C63B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7A8F5B8D-500A-4DED-9436-7C166E3B1623}" type="datetimeFigureOut">
              <a:rPr lang="es-ES"/>
              <a:pPr>
                <a:defRPr/>
              </a:pPr>
              <a:t>27/06/2022</a:t>
            </a:fld>
            <a:endParaRPr lang="es-ES" dirty="0"/>
          </a:p>
        </p:txBody>
      </p:sp>
      <p:sp>
        <p:nvSpPr>
          <p:cNvPr id="5" name="4 Marcador de pie de página">
            <a:extLst>
              <a:ext uri="{FF2B5EF4-FFF2-40B4-BE49-F238E27FC236}">
                <a16:creationId xmlns:a16="http://schemas.microsoft.com/office/drawing/2014/main" id="{2C2D896D-FF50-441A-ADCE-765FA7607A7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s-ES"/>
          </a:p>
        </p:txBody>
      </p:sp>
      <p:sp>
        <p:nvSpPr>
          <p:cNvPr id="6" name="5 Marcador de número de diapositiva">
            <a:extLst>
              <a:ext uri="{FF2B5EF4-FFF2-40B4-BE49-F238E27FC236}">
                <a16:creationId xmlns:a16="http://schemas.microsoft.com/office/drawing/2014/main" id="{497EBA1E-2AA8-491B-8EAC-093847720BC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0E01FBB-331E-4BDB-8507-D252E8A0C616}"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6177" r:id="rId1"/>
    <p:sldLayoutId id="2147486178" r:id="rId2"/>
    <p:sldLayoutId id="2147486179" r:id="rId3"/>
    <p:sldLayoutId id="2147486180" r:id="rId4"/>
    <p:sldLayoutId id="2147486181" r:id="rId5"/>
    <p:sldLayoutId id="2147486182" r:id="rId6"/>
    <p:sldLayoutId id="2147486183" r:id="rId7"/>
    <p:sldLayoutId id="2147486184" r:id="rId8"/>
    <p:sldLayoutId id="2147486185" r:id="rId9"/>
    <p:sldLayoutId id="2147486186" r:id="rId10"/>
    <p:sldLayoutId id="21474861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Circular">
            <a:extLst>
              <a:ext uri="{FF2B5EF4-FFF2-40B4-BE49-F238E27FC236}">
                <a16:creationId xmlns:a16="http://schemas.microsoft.com/office/drawing/2014/main" id="{64CFE51C-DC5C-4D60-8C6D-323AC060449F}"/>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7 Elipse">
            <a:extLst>
              <a:ext uri="{FF2B5EF4-FFF2-40B4-BE49-F238E27FC236}">
                <a16:creationId xmlns:a16="http://schemas.microsoft.com/office/drawing/2014/main" id="{CA9C4AF5-9FE9-4BA0-857C-11297717847A}"/>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1" name="10 Anillo">
            <a:extLst>
              <a:ext uri="{FF2B5EF4-FFF2-40B4-BE49-F238E27FC236}">
                <a16:creationId xmlns:a16="http://schemas.microsoft.com/office/drawing/2014/main" id="{BF0ABA5A-82BD-4A5F-91B8-65909FCE87F4}"/>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2" name="11 Rectángulo">
            <a:extLst>
              <a:ext uri="{FF2B5EF4-FFF2-40B4-BE49-F238E27FC236}">
                <a16:creationId xmlns:a16="http://schemas.microsoft.com/office/drawing/2014/main" id="{60EE7E7D-742D-4779-94E4-34569E0D6FE5}"/>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4 Marcador de título">
            <a:extLst>
              <a:ext uri="{FF2B5EF4-FFF2-40B4-BE49-F238E27FC236}">
                <a16:creationId xmlns:a16="http://schemas.microsoft.com/office/drawing/2014/main" id="{C4DF7584-F209-4127-A127-684958AB2D84}"/>
              </a:ext>
            </a:extLst>
          </p:cNvPr>
          <p:cNvSpPr>
            <a:spLocks noGrp="1"/>
          </p:cNvSpPr>
          <p:nvPr>
            <p:ph type="title"/>
          </p:nvPr>
        </p:nvSpPr>
        <p:spPr>
          <a:xfrm>
            <a:off x="1435100" y="274638"/>
            <a:ext cx="7499350" cy="1143000"/>
          </a:xfrm>
          <a:prstGeom prst="rect">
            <a:avLst/>
          </a:prstGeom>
        </p:spPr>
        <p:txBody>
          <a:bodyPr anchor="ctr">
            <a:normAutofit/>
          </a:bodyPr>
          <a:lstStyle/>
          <a:p>
            <a:r>
              <a:rPr lang="es-ES"/>
              <a:t>Haga clic para modificar el estilo de título del patrón</a:t>
            </a:r>
            <a:endParaRPr lang="en-US"/>
          </a:p>
        </p:txBody>
      </p:sp>
      <p:sp>
        <p:nvSpPr>
          <p:cNvPr id="2057" name="8 Marcador de texto">
            <a:extLst>
              <a:ext uri="{FF2B5EF4-FFF2-40B4-BE49-F238E27FC236}">
                <a16:creationId xmlns:a16="http://schemas.microsoft.com/office/drawing/2014/main" id="{2CC0BC77-9F42-4CF4-9270-07692A817FBF}"/>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24" name="23 Marcador de fecha">
            <a:extLst>
              <a:ext uri="{FF2B5EF4-FFF2-40B4-BE49-F238E27FC236}">
                <a16:creationId xmlns:a16="http://schemas.microsoft.com/office/drawing/2014/main" id="{5BB4318D-612D-4A00-83AA-5B9A80AAC848}"/>
              </a:ext>
            </a:extLst>
          </p:cNvPr>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rgbClr val="E7DEC9">
                    <a:shade val="50000"/>
                    <a:satMod val="200000"/>
                  </a:srgbClr>
                </a:solidFill>
                <a:latin typeface="Arial" charset="0"/>
              </a:defRPr>
            </a:lvl1pPr>
            <a:extLst/>
          </a:lstStyle>
          <a:p>
            <a:pPr>
              <a:defRPr/>
            </a:pPr>
            <a:fld id="{206ADE14-CE2D-4BE7-835C-B9B120AE1D09}" type="datetimeFigureOut">
              <a:rPr lang="es-ES"/>
              <a:pPr>
                <a:defRPr/>
              </a:pPr>
              <a:t>27/06/2022</a:t>
            </a:fld>
            <a:endParaRPr lang="es-ES" dirty="0"/>
          </a:p>
        </p:txBody>
      </p:sp>
      <p:sp>
        <p:nvSpPr>
          <p:cNvPr id="10" name="9 Marcador de pie de página">
            <a:extLst>
              <a:ext uri="{FF2B5EF4-FFF2-40B4-BE49-F238E27FC236}">
                <a16:creationId xmlns:a16="http://schemas.microsoft.com/office/drawing/2014/main" id="{B5B0ECD8-6A83-4A45-AB9E-E71763B0CCB5}"/>
              </a:ext>
            </a:extLst>
          </p:cNvPr>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rgbClr val="E7DEC9">
                    <a:shade val="50000"/>
                    <a:satMod val="200000"/>
                  </a:srgbClr>
                </a:solidFill>
                <a:effectLst/>
                <a:latin typeface="Arial" charset="0"/>
              </a:defRPr>
            </a:lvl1pPr>
            <a:extLst/>
          </a:lstStyle>
          <a:p>
            <a:pPr>
              <a:defRPr/>
            </a:pPr>
            <a:endParaRPr lang="es-ES"/>
          </a:p>
        </p:txBody>
      </p:sp>
      <p:sp>
        <p:nvSpPr>
          <p:cNvPr id="22" name="21 Marcador de número de diapositiva">
            <a:extLst>
              <a:ext uri="{FF2B5EF4-FFF2-40B4-BE49-F238E27FC236}">
                <a16:creationId xmlns:a16="http://schemas.microsoft.com/office/drawing/2014/main" id="{6EC3DF5B-0E0F-48D1-A3AB-76E995629534}"/>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6D256358-83BD-48B0-B941-4BA02D78789E}" type="slidenum">
              <a:rPr lang="es-ES" altLang="es-ES"/>
              <a:pPr>
                <a:defRPr/>
              </a:pPr>
              <a:t>‹Nº›</a:t>
            </a:fld>
            <a:endParaRPr lang="es-ES" altLang="es-ES"/>
          </a:p>
        </p:txBody>
      </p:sp>
      <p:sp>
        <p:nvSpPr>
          <p:cNvPr id="15" name="14 Rectángulo">
            <a:extLst>
              <a:ext uri="{FF2B5EF4-FFF2-40B4-BE49-F238E27FC236}">
                <a16:creationId xmlns:a16="http://schemas.microsoft.com/office/drawing/2014/main" id="{A6BBD938-78F2-49DD-843F-942B2805E583}"/>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6193" r:id="rId1"/>
    <p:sldLayoutId id="2147486188" r:id="rId2"/>
    <p:sldLayoutId id="2147486194" r:id="rId3"/>
    <p:sldLayoutId id="2147486189" r:id="rId4"/>
    <p:sldLayoutId id="2147486195" r:id="rId5"/>
    <p:sldLayoutId id="2147486190" r:id="rId6"/>
    <p:sldLayoutId id="2147486196" r:id="rId7"/>
    <p:sldLayoutId id="2147486197" r:id="rId8"/>
    <p:sldLayoutId id="2147486198" r:id="rId9"/>
    <p:sldLayoutId id="2147486191" r:id="rId10"/>
    <p:sldLayoutId id="2147486192"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7072294-1254-4206-89C9-063BE5035F70}"/>
              </a:ext>
            </a:extLst>
          </p:cNvPr>
          <p:cNvSpPr>
            <a:spLocks noGrp="1"/>
          </p:cNvSpPr>
          <p:nvPr>
            <p:ph type="title"/>
          </p:nvPr>
        </p:nvSpPr>
        <p:spPr bwMode="auto">
          <a:xfrm>
            <a:off x="1267543" y="314863"/>
            <a:ext cx="7559799" cy="1655763"/>
          </a:xfrm>
        </p:spPr>
        <p:txBody>
          <a:bodyPr wrap="square" lIns="91440" tIns="45720" rIns="91440" bIns="45720" numCol="1" anchorCtr="0" compatLnSpc="1">
            <a:prstTxWarp prst="textNoShape">
              <a:avLst/>
            </a:prstTxWarp>
            <a:normAutofit fontScale="90000"/>
          </a:bodyPr>
          <a:lstStyle/>
          <a:p>
            <a:pPr algn="ctr" eaLnBrk="1" fontAlgn="auto" hangingPunct="1">
              <a:spcAft>
                <a:spcPts val="0"/>
              </a:spcAft>
              <a:defRPr/>
            </a:pP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900" dirty="0">
                <a:solidFill>
                  <a:schemeClr val="tx2">
                    <a:satMod val="130000"/>
                  </a:schemeClr>
                </a:solidFill>
                <a:effectLst/>
              </a:rPr>
            </a:br>
            <a:br>
              <a:rPr lang="es-ES" sz="2700" b="1" dirty="0">
                <a:solidFill>
                  <a:schemeClr val="tx2">
                    <a:satMod val="130000"/>
                  </a:schemeClr>
                </a:solidFill>
                <a:effectLst/>
              </a:rPr>
            </a:br>
            <a:r>
              <a:rPr lang="es-ES" sz="2700" b="1" dirty="0">
                <a:solidFill>
                  <a:schemeClr val="tx2">
                    <a:satMod val="130000"/>
                  </a:schemeClr>
                </a:solidFill>
                <a:effectLst/>
              </a:rPr>
              <a:t>Consejo Territorial de Servicios Sociales y del SAAD</a:t>
            </a:r>
            <a:br>
              <a:rPr lang="es-ES" sz="2700" b="1" dirty="0">
                <a:solidFill>
                  <a:schemeClr val="tx2">
                    <a:satMod val="130000"/>
                  </a:schemeClr>
                </a:solidFill>
                <a:effectLst/>
              </a:rPr>
            </a:br>
            <a:r>
              <a:rPr lang="es-ES" sz="2700" b="1" dirty="0">
                <a:solidFill>
                  <a:schemeClr val="tx2">
                    <a:satMod val="130000"/>
                  </a:schemeClr>
                </a:solidFill>
                <a:effectLst/>
              </a:rPr>
              <a:t>27.4.2022</a:t>
            </a:r>
            <a:br>
              <a:rPr lang="es-ES" sz="2900" dirty="0">
                <a:solidFill>
                  <a:schemeClr val="tx2">
                    <a:satMod val="130000"/>
                  </a:schemeClr>
                </a:solidFill>
                <a:effectLst/>
              </a:rPr>
            </a:br>
            <a:br>
              <a:rPr lang="es-ES" sz="2900" dirty="0">
                <a:solidFill>
                  <a:schemeClr val="tx2">
                    <a:satMod val="130000"/>
                  </a:schemeClr>
                </a:solidFill>
                <a:effectLst/>
              </a:rPr>
            </a:br>
            <a:br>
              <a:rPr lang="es-ES" sz="2700" b="1" dirty="0">
                <a:solidFill>
                  <a:schemeClr val="tx2">
                    <a:satMod val="130000"/>
                  </a:schemeClr>
                </a:solidFill>
                <a:effectLst/>
              </a:rPr>
            </a:br>
            <a:br>
              <a:rPr lang="es-ES" sz="2900" b="1" dirty="0">
                <a:solidFill>
                  <a:schemeClr val="tx2">
                    <a:satMod val="130000"/>
                  </a:schemeClr>
                </a:solidFill>
                <a:effectLst/>
              </a:rPr>
            </a:br>
            <a:br>
              <a:rPr lang="es-ES" sz="2900" b="1" dirty="0">
                <a:solidFill>
                  <a:schemeClr val="tx2">
                    <a:satMod val="130000"/>
                  </a:schemeClr>
                </a:solidFill>
                <a:effectLst/>
              </a:rPr>
            </a:br>
            <a:br>
              <a:rPr lang="es-ES" sz="2900" b="1" dirty="0">
                <a:solidFill>
                  <a:schemeClr val="tx2">
                    <a:satMod val="130000"/>
                  </a:schemeClr>
                </a:solidFill>
                <a:effectLst/>
              </a:rPr>
            </a:br>
            <a:r>
              <a:rPr lang="es-ES" sz="2900" b="1" dirty="0">
                <a:solidFill>
                  <a:schemeClr val="tx2">
                    <a:satMod val="130000"/>
                  </a:schemeClr>
                </a:solidFill>
                <a:effectLst/>
              </a:rPr>
              <a:t>                                                 </a:t>
            </a:r>
            <a:br>
              <a:rPr lang="es-ES" sz="2900" b="1" dirty="0">
                <a:solidFill>
                  <a:schemeClr val="tx2">
                    <a:satMod val="130000"/>
                  </a:schemeClr>
                </a:solidFill>
                <a:effectLst/>
              </a:rPr>
            </a:br>
            <a:br>
              <a:rPr lang="es-ES" sz="2900" b="1" dirty="0">
                <a:solidFill>
                  <a:schemeClr val="tx2">
                    <a:satMod val="130000"/>
                  </a:schemeClr>
                </a:solidFill>
                <a:effectLst/>
              </a:rPr>
            </a:br>
            <a:r>
              <a:rPr lang="es-ES" sz="2900" b="1" dirty="0">
                <a:solidFill>
                  <a:schemeClr val="tx2">
                    <a:satMod val="130000"/>
                  </a:schemeClr>
                </a:solidFill>
                <a:effectLst/>
              </a:rPr>
              <a:t> </a:t>
            </a:r>
            <a:br>
              <a:rPr lang="es-ES" sz="2200" b="1" dirty="0">
                <a:solidFill>
                  <a:schemeClr val="tx2">
                    <a:satMod val="130000"/>
                  </a:schemeClr>
                </a:solidFill>
                <a:effectLst/>
              </a:rPr>
            </a:br>
            <a:br>
              <a:rPr lang="es-ES" sz="2200" b="1" dirty="0">
                <a:solidFill>
                  <a:schemeClr val="tx2">
                    <a:satMod val="130000"/>
                  </a:schemeClr>
                </a:solidFill>
                <a:effectLst/>
              </a:rPr>
            </a:br>
            <a:br>
              <a:rPr lang="es-ES" sz="2900" b="1" dirty="0">
                <a:solidFill>
                  <a:schemeClr val="tx2">
                    <a:satMod val="130000"/>
                  </a:schemeClr>
                </a:solidFill>
                <a:effectLst/>
              </a:rPr>
            </a:br>
            <a:br>
              <a:rPr lang="es-ES" sz="2900" b="1" dirty="0">
                <a:solidFill>
                  <a:schemeClr val="tx2">
                    <a:satMod val="130000"/>
                  </a:schemeClr>
                </a:solidFill>
                <a:effectLst/>
              </a:rPr>
            </a:br>
            <a:endParaRPr lang="es-ES" sz="2900" b="1" dirty="0">
              <a:solidFill>
                <a:schemeClr val="tx2">
                  <a:satMod val="130000"/>
                </a:schemeClr>
              </a:solidFill>
              <a:effectLst/>
            </a:endParaRPr>
          </a:p>
        </p:txBody>
      </p:sp>
      <p:graphicFrame>
        <p:nvGraphicFramePr>
          <p:cNvPr id="3" name="2 Tabla">
            <a:extLst>
              <a:ext uri="{FF2B5EF4-FFF2-40B4-BE49-F238E27FC236}">
                <a16:creationId xmlns:a16="http://schemas.microsoft.com/office/drawing/2014/main" id="{D02AE347-FB68-4365-8FC0-726993577DB9}"/>
              </a:ext>
            </a:extLst>
          </p:cNvPr>
          <p:cNvGraphicFramePr>
            <a:graphicFrameLocks noGrp="1"/>
          </p:cNvGraphicFramePr>
          <p:nvPr>
            <p:extLst>
              <p:ext uri="{D42A27DB-BD31-4B8C-83A1-F6EECF244321}">
                <p14:modId xmlns:p14="http://schemas.microsoft.com/office/powerpoint/2010/main" val="2742000320"/>
              </p:ext>
            </p:extLst>
          </p:nvPr>
        </p:nvGraphicFramePr>
        <p:xfrm>
          <a:off x="1475656" y="2334536"/>
          <a:ext cx="7343775" cy="898716"/>
        </p:xfrm>
        <a:graphic>
          <a:graphicData uri="http://schemas.openxmlformats.org/drawingml/2006/table">
            <a:tbl>
              <a:tblPr firstRow="1" bandRow="1">
                <a:tableStyleId>{5C22544A-7EE6-4342-B048-85BDC9FD1C3A}</a:tableStyleId>
              </a:tblPr>
              <a:tblGrid>
                <a:gridCol w="7343775">
                  <a:extLst>
                    <a:ext uri="{9D8B030D-6E8A-4147-A177-3AD203B41FA5}">
                      <a16:colId xmlns:a16="http://schemas.microsoft.com/office/drawing/2014/main" val="20000"/>
                    </a:ext>
                  </a:extLst>
                </a:gridCol>
              </a:tblGrid>
              <a:tr h="898716">
                <a:tc>
                  <a:txBody>
                    <a:bodyPr/>
                    <a:lstStyle/>
                    <a:p>
                      <a:pPr algn="ctr"/>
                      <a:r>
                        <a:rPr lang="es-ES" sz="2400" b="1" cap="none" dirty="0">
                          <a:solidFill>
                            <a:schemeClr val="tx1"/>
                          </a:solidFill>
                          <a:effectLst/>
                        </a:rPr>
                        <a:t>Avance de Informe “Evaluación del Sistema Autonomía y Atención a la Dependencia”</a:t>
                      </a:r>
                      <a:endParaRPr lang="es-ES" sz="2400" dirty="0"/>
                    </a:p>
                  </a:txBody>
                  <a:tcPr marL="91427" marR="91427" marT="45554" marB="45554"/>
                </a:tc>
                <a:extLst>
                  <a:ext uri="{0D108BD9-81ED-4DB2-BD59-A6C34878D82A}">
                    <a16:rowId xmlns:a16="http://schemas.microsoft.com/office/drawing/2014/main" val="10000"/>
                  </a:ext>
                </a:extLst>
              </a:tr>
            </a:tbl>
          </a:graphicData>
        </a:graphic>
      </p:graphicFrame>
      <p:pic>
        <p:nvPicPr>
          <p:cNvPr id="11273" name="Picture 5">
            <a:extLst>
              <a:ext uri="{FF2B5EF4-FFF2-40B4-BE49-F238E27FC236}">
                <a16:creationId xmlns:a16="http://schemas.microsoft.com/office/drawing/2014/main" id="{83088813-A9CD-47ED-9755-12CE96807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073508"/>
            <a:ext cx="2016324" cy="63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80B82B85-C1B1-4A8E-9172-5D2524A694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456821"/>
            <a:ext cx="2952328" cy="1062319"/>
          </a:xfrm>
          <a:prstGeom prst="rect">
            <a:avLst/>
          </a:prstGeom>
          <a:noFill/>
          <a:ln>
            <a:noFill/>
          </a:ln>
        </p:spPr>
      </p:pic>
      <p:pic>
        <p:nvPicPr>
          <p:cNvPr id="6" name="Imagen 5">
            <a:extLst>
              <a:ext uri="{FF2B5EF4-FFF2-40B4-BE49-F238E27FC236}">
                <a16:creationId xmlns:a16="http://schemas.microsoft.com/office/drawing/2014/main" id="{FE169188-1E8D-4928-9E10-D9191C7B372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47542" y="3624749"/>
            <a:ext cx="2520801" cy="1062319"/>
          </a:xfrm>
          <a:prstGeom prst="rect">
            <a:avLst/>
          </a:prstGeom>
          <a:noFill/>
          <a:ln>
            <a:noFill/>
          </a:ln>
        </p:spPr>
      </p:pic>
      <p:pic>
        <p:nvPicPr>
          <p:cNvPr id="4" name="Imagen 3">
            <a:extLst>
              <a:ext uri="{FF2B5EF4-FFF2-40B4-BE49-F238E27FC236}">
                <a16:creationId xmlns:a16="http://schemas.microsoft.com/office/drawing/2014/main" id="{12C92A36-4F7F-4DE4-B1C7-5265550C8932}"/>
              </a:ext>
            </a:extLst>
          </p:cNvPr>
          <p:cNvPicPr>
            <a:picLocks noChangeAspect="1"/>
          </p:cNvPicPr>
          <p:nvPr/>
        </p:nvPicPr>
        <p:blipFill>
          <a:blip r:embed="rId6"/>
          <a:stretch>
            <a:fillRect/>
          </a:stretch>
        </p:blipFill>
        <p:spPr>
          <a:xfrm>
            <a:off x="5160919" y="5073508"/>
            <a:ext cx="2867532" cy="822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arcador de contenido 2">
            <a:extLst>
              <a:ext uri="{FF2B5EF4-FFF2-40B4-BE49-F238E27FC236}">
                <a16:creationId xmlns:a16="http://schemas.microsoft.com/office/drawing/2014/main" id="{34A2E997-8263-4363-B162-049E53AB466C}"/>
              </a:ext>
            </a:extLst>
          </p:cNvPr>
          <p:cNvSpPr>
            <a:spLocks noGrp="1"/>
          </p:cNvSpPr>
          <p:nvPr>
            <p:ph idx="1"/>
          </p:nvPr>
        </p:nvSpPr>
        <p:spPr/>
        <p:txBody>
          <a:bodyPr/>
          <a:lstStyle/>
          <a:p>
            <a:pPr algn="just"/>
            <a:r>
              <a:rPr lang="es-ES" altLang="es-ES" sz="2000" dirty="0">
                <a:latin typeface="Arial" panose="020B0604020202020204" pitchFamily="34" charset="0"/>
                <a:cs typeface="Arial" panose="020B0604020202020204" pitchFamily="34" charset="0"/>
              </a:rPr>
              <a:t>1. ¿</a:t>
            </a:r>
            <a:r>
              <a:rPr lang="es-ES" altLang="es-ES" sz="2000" b="1" dirty="0">
                <a:latin typeface="Arial" panose="020B0604020202020204" pitchFamily="34" charset="0"/>
                <a:cs typeface="Arial" panose="020B0604020202020204" pitchFamily="34" charset="0"/>
              </a:rPr>
              <a:t>Está la normativa adecuada a las necesidades y demandas de las personas</a:t>
            </a:r>
            <a:r>
              <a:rPr lang="es-ES" altLang="es-ES" sz="2000" dirty="0">
                <a:latin typeface="Arial" panose="020B0604020202020204" pitchFamily="34" charset="0"/>
                <a:cs typeface="Arial" panose="020B0604020202020204" pitchFamily="34" charset="0"/>
              </a:rPr>
              <a:t>?.</a:t>
            </a:r>
          </a:p>
          <a:p>
            <a:pPr algn="just"/>
            <a:r>
              <a:rPr lang="es-ES" altLang="es-ES" sz="2000" dirty="0">
                <a:latin typeface="Arial" panose="020B0604020202020204" pitchFamily="34" charset="0"/>
                <a:cs typeface="Arial" panose="020B0604020202020204" pitchFamily="34" charset="0"/>
              </a:rPr>
              <a:t>-Ley que garantiza el derecho subjetivo.</a:t>
            </a:r>
          </a:p>
          <a:p>
            <a:pPr algn="just"/>
            <a:r>
              <a:rPr lang="es-ES" altLang="es-ES" sz="2000" dirty="0">
                <a:latin typeface="Arial" panose="020B0604020202020204" pitchFamily="34" charset="0"/>
                <a:cs typeface="Arial" panose="020B0604020202020204" pitchFamily="34" charset="0"/>
              </a:rPr>
              <a:t>-Marco normativo profuso, complicado y desigual. La ambigüedad caracteriza los ámbitos competenciales, lo que dificulta la cooperación interadministrativa. Sigue siendo un problema las disfunciones en el encaje de la LAPAD y la normativa autonómica. Lo que requiere una ordenación normativa que esta evaluación propondrá.</a:t>
            </a:r>
          </a:p>
          <a:p>
            <a:pPr algn="just"/>
            <a:r>
              <a:rPr lang="es-ES" altLang="es-ES" sz="2000" dirty="0">
                <a:latin typeface="Arial" panose="020B0604020202020204" pitchFamily="34" charset="0"/>
                <a:cs typeface="Arial" panose="020B0604020202020204" pitchFamily="34" charset="0"/>
              </a:rPr>
              <a:t>Dimensiones no desarrollados hasta hoy de manera completa: las prestaciones de promoción de la autonomía y la integración/coordinación sociosanitaria. Además, dos aspectos importantes que la LAPAD no contempla: ética y la bioética y la accesibilidad, especialmente la cognitiva, a la información completa y continuada de los beneficiarios.</a:t>
            </a:r>
          </a:p>
        </p:txBody>
      </p:sp>
      <p:sp>
        <p:nvSpPr>
          <p:cNvPr id="5" name="Rectangle 2">
            <a:extLst>
              <a:ext uri="{FF2B5EF4-FFF2-40B4-BE49-F238E27FC236}">
                <a16:creationId xmlns:a16="http://schemas.microsoft.com/office/drawing/2014/main" id="{A664FAD0-5D3E-4C18-8CC4-9A456AB29B98}"/>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Marcador de contenido 2">
            <a:extLst>
              <a:ext uri="{FF2B5EF4-FFF2-40B4-BE49-F238E27FC236}">
                <a16:creationId xmlns:a16="http://schemas.microsoft.com/office/drawing/2014/main" id="{0108A1D9-0049-4C80-991F-660CF3D9F84A}"/>
              </a:ext>
            </a:extLst>
          </p:cNvPr>
          <p:cNvSpPr>
            <a:spLocks noGrp="1"/>
          </p:cNvSpPr>
          <p:nvPr>
            <p:ph idx="1"/>
          </p:nvPr>
        </p:nvSpPr>
        <p:spPr/>
        <p:txBody>
          <a:bodyPr/>
          <a:lstStyle/>
          <a:p>
            <a:r>
              <a:rPr lang="es-ES" altLang="es-ES" sz="2400" b="1">
                <a:latin typeface="Arial" panose="020B0604020202020204" pitchFamily="34" charset="0"/>
                <a:cs typeface="Arial" panose="020B0604020202020204" pitchFamily="34" charset="0"/>
              </a:rPr>
              <a:t>2.¿Es la actual financiación suficiente?</a:t>
            </a:r>
          </a:p>
          <a:p>
            <a:pPr algn="just"/>
            <a:r>
              <a:rPr lang="es-ES" altLang="es-ES" sz="2400">
                <a:latin typeface="Arial" panose="020B0604020202020204" pitchFamily="34" charset="0"/>
                <a:cs typeface="Arial" panose="020B0604020202020204" pitchFamily="34" charset="0"/>
              </a:rPr>
              <a:t>Inversión en el SAAD se ha recuperado en los dos últimos años alcanzando el 0,82% del PIB en 2022. Pero, su evolución a lo largo del período 2012-2018 se caracteriza por un relativo estancamiento en relación con el PIB en torno al 0,6. </a:t>
            </a:r>
          </a:p>
          <a:p>
            <a:pPr algn="just"/>
            <a:r>
              <a:rPr lang="es-ES" altLang="es-ES" sz="2400">
                <a:latin typeface="Arial" panose="020B0604020202020204" pitchFamily="34" charset="0"/>
                <a:cs typeface="Arial" panose="020B0604020202020204" pitchFamily="34" charset="0"/>
              </a:rPr>
              <a:t>El gasto medio por beneficiario ha crecido desde 2019, pero no ha recuperado los niveles de intensidad protectora de 2010.</a:t>
            </a:r>
          </a:p>
          <a:p>
            <a:pPr algn="just"/>
            <a:r>
              <a:rPr lang="es-ES" altLang="es-ES" sz="2400">
                <a:latin typeface="Arial" panose="020B0604020202020204" pitchFamily="34" charset="0"/>
                <a:cs typeface="Arial" panose="020B0604020202020204" pitchFamily="34" charset="0"/>
              </a:rPr>
              <a:t>El gasto en gestión del SAAD se estima en el 10% del gasto público</a:t>
            </a:r>
          </a:p>
        </p:txBody>
      </p:sp>
      <p:sp>
        <p:nvSpPr>
          <p:cNvPr id="5" name="Rectangle 2">
            <a:extLst>
              <a:ext uri="{FF2B5EF4-FFF2-40B4-BE49-F238E27FC236}">
                <a16:creationId xmlns:a16="http://schemas.microsoft.com/office/drawing/2014/main" id="{65DFEE1C-4927-479A-8F2E-2E6AB7BADC89}"/>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8D3C6621-E821-49A2-98B6-D8824C3CC3E8}"/>
              </a:ext>
            </a:extLst>
          </p:cNvPr>
          <p:cNvGraphicFramePr>
            <a:graphicFrameLocks noGrp="1"/>
          </p:cNvGraphicFramePr>
          <p:nvPr>
            <p:ph idx="1"/>
            <p:extLst>
              <p:ext uri="{D42A27DB-BD31-4B8C-83A1-F6EECF244321}">
                <p14:modId xmlns:p14="http://schemas.microsoft.com/office/powerpoint/2010/main" val="2398478051"/>
              </p:ext>
            </p:extLst>
          </p:nvPr>
        </p:nvGraphicFramePr>
        <p:xfrm>
          <a:off x="467543" y="1773316"/>
          <a:ext cx="8220739" cy="3959944"/>
        </p:xfrm>
        <a:graphic>
          <a:graphicData uri="http://schemas.openxmlformats.org/drawingml/2006/table">
            <a:tbl>
              <a:tblPr>
                <a:tableStyleId>{5C22544A-7EE6-4342-B048-85BDC9FD1C3A}</a:tableStyleId>
              </a:tblPr>
              <a:tblGrid>
                <a:gridCol w="483931">
                  <a:extLst>
                    <a:ext uri="{9D8B030D-6E8A-4147-A177-3AD203B41FA5}">
                      <a16:colId xmlns:a16="http://schemas.microsoft.com/office/drawing/2014/main" val="1642254941"/>
                    </a:ext>
                  </a:extLst>
                </a:gridCol>
                <a:gridCol w="697761">
                  <a:extLst>
                    <a:ext uri="{9D8B030D-6E8A-4147-A177-3AD203B41FA5}">
                      <a16:colId xmlns:a16="http://schemas.microsoft.com/office/drawing/2014/main" val="611307411"/>
                    </a:ext>
                  </a:extLst>
                </a:gridCol>
                <a:gridCol w="697761">
                  <a:extLst>
                    <a:ext uri="{9D8B030D-6E8A-4147-A177-3AD203B41FA5}">
                      <a16:colId xmlns:a16="http://schemas.microsoft.com/office/drawing/2014/main" val="2441963199"/>
                    </a:ext>
                  </a:extLst>
                </a:gridCol>
                <a:gridCol w="641490">
                  <a:extLst>
                    <a:ext uri="{9D8B030D-6E8A-4147-A177-3AD203B41FA5}">
                      <a16:colId xmlns:a16="http://schemas.microsoft.com/office/drawing/2014/main" val="1875701103"/>
                    </a:ext>
                  </a:extLst>
                </a:gridCol>
                <a:gridCol w="765286">
                  <a:extLst>
                    <a:ext uri="{9D8B030D-6E8A-4147-A177-3AD203B41FA5}">
                      <a16:colId xmlns:a16="http://schemas.microsoft.com/office/drawing/2014/main" val="1909932552"/>
                    </a:ext>
                  </a:extLst>
                </a:gridCol>
                <a:gridCol w="697761">
                  <a:extLst>
                    <a:ext uri="{9D8B030D-6E8A-4147-A177-3AD203B41FA5}">
                      <a16:colId xmlns:a16="http://schemas.microsoft.com/office/drawing/2014/main" val="890877567"/>
                    </a:ext>
                  </a:extLst>
                </a:gridCol>
                <a:gridCol w="922846">
                  <a:extLst>
                    <a:ext uri="{9D8B030D-6E8A-4147-A177-3AD203B41FA5}">
                      <a16:colId xmlns:a16="http://schemas.microsoft.com/office/drawing/2014/main" val="3001166517"/>
                    </a:ext>
                  </a:extLst>
                </a:gridCol>
                <a:gridCol w="697761">
                  <a:extLst>
                    <a:ext uri="{9D8B030D-6E8A-4147-A177-3AD203B41FA5}">
                      <a16:colId xmlns:a16="http://schemas.microsoft.com/office/drawing/2014/main" val="616503058"/>
                    </a:ext>
                  </a:extLst>
                </a:gridCol>
                <a:gridCol w="38928">
                  <a:extLst>
                    <a:ext uri="{9D8B030D-6E8A-4147-A177-3AD203B41FA5}">
                      <a16:colId xmlns:a16="http://schemas.microsoft.com/office/drawing/2014/main" val="776276431"/>
                    </a:ext>
                  </a:extLst>
                </a:gridCol>
                <a:gridCol w="663998">
                  <a:extLst>
                    <a:ext uri="{9D8B030D-6E8A-4147-A177-3AD203B41FA5}">
                      <a16:colId xmlns:a16="http://schemas.microsoft.com/office/drawing/2014/main" val="2225003406"/>
                    </a:ext>
                  </a:extLst>
                </a:gridCol>
                <a:gridCol w="630236">
                  <a:extLst>
                    <a:ext uri="{9D8B030D-6E8A-4147-A177-3AD203B41FA5}">
                      <a16:colId xmlns:a16="http://schemas.microsoft.com/office/drawing/2014/main" val="3673190373"/>
                    </a:ext>
                  </a:extLst>
                </a:gridCol>
                <a:gridCol w="663998">
                  <a:extLst>
                    <a:ext uri="{9D8B030D-6E8A-4147-A177-3AD203B41FA5}">
                      <a16:colId xmlns:a16="http://schemas.microsoft.com/office/drawing/2014/main" val="3749850963"/>
                    </a:ext>
                  </a:extLst>
                </a:gridCol>
                <a:gridCol w="618982">
                  <a:extLst>
                    <a:ext uri="{9D8B030D-6E8A-4147-A177-3AD203B41FA5}">
                      <a16:colId xmlns:a16="http://schemas.microsoft.com/office/drawing/2014/main" val="3923008756"/>
                    </a:ext>
                  </a:extLst>
                </a:gridCol>
              </a:tblGrid>
              <a:tr h="1343347">
                <a:tc>
                  <a:txBody>
                    <a:bodyPr/>
                    <a:lstStyle/>
                    <a:p>
                      <a:pPr algn="ctr" fontAlgn="ctr"/>
                      <a:r>
                        <a:rPr lang="es-ES" sz="900" u="none" strike="noStrike">
                          <a:effectLst/>
                        </a:rPr>
                        <a:t>Años</a:t>
                      </a:r>
                      <a:endParaRPr lang="es-ES" sz="9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Población total</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Pob_65MAS</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PIB</a:t>
                      </a:r>
                      <a:br>
                        <a:rPr lang="es-ES" sz="800" u="none" strike="noStrike">
                          <a:effectLst/>
                        </a:rPr>
                      </a:br>
                      <a:r>
                        <a:rPr lang="es-ES" sz="800" u="none" strike="noStrike">
                          <a:effectLst/>
                        </a:rPr>
                        <a:t> (Millones euros)</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Gasto Atención </a:t>
                      </a:r>
                      <a:br>
                        <a:rPr lang="es-ES" sz="800" u="none" strike="noStrike">
                          <a:effectLst/>
                        </a:rPr>
                      </a:br>
                      <a:r>
                        <a:rPr lang="es-ES" sz="800" u="none" strike="noStrike">
                          <a:effectLst/>
                        </a:rPr>
                        <a:t>dependencia (€)</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Convenio SS cuidadores (€)</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Total gasto LAPAD (euros)</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Personas beneficiarias (promedio año)</a:t>
                      </a:r>
                      <a:endParaRPr lang="es-ES" sz="800" b="1"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ctr" fontAlgn="ctr"/>
                      <a:r>
                        <a:rPr lang="es-ES" sz="700" u="none" strike="noStrike">
                          <a:effectLst/>
                        </a:rPr>
                        <a:t>Ratio Gasto/Beneficiario (€ año)</a:t>
                      </a:r>
                      <a:endParaRPr lang="es-ES" sz="7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Ratio Gasto/Pob. total </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Ratio Gasto/Pob.65 y mas</a:t>
                      </a:r>
                      <a:endParaRPr lang="es-ES" sz="800" b="1"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Ratio Gasto/PIB</a:t>
                      </a:r>
                      <a:endParaRPr lang="es-ES" sz="800" b="1"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1772906196"/>
                  </a:ext>
                </a:extLst>
              </a:tr>
              <a:tr h="177300">
                <a:tc>
                  <a:txBody>
                    <a:bodyPr/>
                    <a:lstStyle/>
                    <a:p>
                      <a:pPr algn="ctr" fontAlgn="ctr"/>
                      <a:r>
                        <a:rPr lang="es-ES" sz="800" u="none" strike="noStrike">
                          <a:effectLst/>
                        </a:rPr>
                        <a:t>2010</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47.021.031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7.931.164</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1.072.709</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5.969.917.149</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331.929.519</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6.301.846.668</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 </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l" fontAlgn="b"/>
                      <a:r>
                        <a:rPr lang="es-ES" sz="900" u="none" strike="noStrike">
                          <a:effectLst/>
                        </a:rPr>
                        <a:t> </a:t>
                      </a:r>
                      <a:endParaRPr lang="es-ES" sz="900" b="0" i="0" u="none" strike="noStrike">
                        <a:effectLst/>
                        <a:latin typeface="Arial" panose="020B0604020202020204" pitchFamily="34" charset="0"/>
                      </a:endParaRPr>
                    </a:p>
                  </a:txBody>
                  <a:tcPr marL="6764" marR="6764" marT="6764" marB="0" anchor="b"/>
                </a:tc>
                <a:tc>
                  <a:txBody>
                    <a:bodyPr/>
                    <a:lstStyle/>
                    <a:p>
                      <a:pPr algn="ctr" fontAlgn="ctr"/>
                      <a:r>
                        <a:rPr lang="es-ES" sz="800" u="none" strike="noStrike">
                          <a:effectLst/>
                        </a:rPr>
                        <a:t>134,02</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794,57</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0,59%</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342562866"/>
                  </a:ext>
                </a:extLst>
              </a:tr>
              <a:tr h="173360">
                <a:tc>
                  <a:txBody>
                    <a:bodyPr/>
                    <a:lstStyle/>
                    <a:p>
                      <a:pPr algn="ctr" fontAlgn="ctr"/>
                      <a:r>
                        <a:rPr lang="es-ES" sz="800" u="none" strike="noStrike">
                          <a:effectLst/>
                        </a:rPr>
                        <a:t>2011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47.190.493</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8.093.557</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1.063.763</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6.412.500.000</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357.207.509</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6.769.707.509</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724.209</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8.854,5</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143,45</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836,43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0,64%</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82986073"/>
                  </a:ext>
                </a:extLst>
              </a:tr>
              <a:tr h="173360">
                <a:tc>
                  <a:txBody>
                    <a:bodyPr/>
                    <a:lstStyle/>
                    <a:p>
                      <a:pPr algn="ctr" fontAlgn="ctr"/>
                      <a:r>
                        <a:rPr lang="es-ES" sz="800" u="none" strike="noStrike">
                          <a:effectLst/>
                        </a:rPr>
                        <a:t>2012</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47.265.321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8.222.196</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1.031.099</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6.991.592.759</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239.000.056</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7.230.592.815</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765.282</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9.136,0</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152,98</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879,40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0,70%</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2988621917"/>
                  </a:ext>
                </a:extLst>
              </a:tr>
              <a:tr h="173360">
                <a:tc>
                  <a:txBody>
                    <a:bodyPr/>
                    <a:lstStyle/>
                    <a:p>
                      <a:pPr algn="ctr" fontAlgn="ctr"/>
                      <a:r>
                        <a:rPr lang="es-ES" sz="800" u="none" strike="noStrike">
                          <a:effectLst/>
                        </a:rPr>
                        <a:t>2013</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47.129.783</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8.335.861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1.021.348</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6.816.560.078</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6.816.560.078</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748.613</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9.105,6</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144,63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817,74</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0,67%</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3546661400"/>
                  </a:ext>
                </a:extLst>
              </a:tr>
              <a:tr h="173360">
                <a:tc>
                  <a:txBody>
                    <a:bodyPr/>
                    <a:lstStyle/>
                    <a:p>
                      <a:pPr algn="ctr" fontAlgn="ctr"/>
                      <a:r>
                        <a:rPr lang="es-ES" sz="800" u="none" strike="noStrike">
                          <a:effectLst/>
                        </a:rPr>
                        <a:t>2014</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46.771.341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8.442.427</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1.032.158</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6.751.351.283</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6.751.351.283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734.690</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9.189,4</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144,35</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799,69</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0,65%</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3581433219"/>
                  </a:ext>
                </a:extLst>
              </a:tr>
              <a:tr h="173360">
                <a:tc>
                  <a:txBody>
                    <a:bodyPr/>
                    <a:lstStyle/>
                    <a:p>
                      <a:pPr algn="ctr" fontAlgn="ctr"/>
                      <a:r>
                        <a:rPr lang="es-ES" sz="800" u="none" strike="noStrike">
                          <a:effectLst/>
                        </a:rPr>
                        <a:t>2015</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46.624.382</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dirty="0">
                          <a:effectLst/>
                        </a:rPr>
                        <a:t>8.573.985</a:t>
                      </a:r>
                      <a:endParaRPr lang="es-ES" sz="800" b="0" i="0" u="none" strike="noStrike" dirty="0">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1.077.590</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7.161.575.726</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7.161.575.726</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758.361</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9.443,5</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153,60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835,27</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0,66%</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3137545709"/>
                  </a:ext>
                </a:extLst>
              </a:tr>
              <a:tr h="173360">
                <a:tc>
                  <a:txBody>
                    <a:bodyPr/>
                    <a:lstStyle/>
                    <a:p>
                      <a:pPr algn="ctr" fontAlgn="ctr"/>
                      <a:r>
                        <a:rPr lang="es-ES" sz="800" u="none" strike="noStrike">
                          <a:effectLst/>
                        </a:rPr>
                        <a:t>2016</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46.557.008</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8.657.705</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1.113.840</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7.313.654.307</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7.313.654.307</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830.265</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8.808,8</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157,09</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844,76</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0,66%</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1685658829"/>
                  </a:ext>
                </a:extLst>
              </a:tr>
              <a:tr h="173360">
                <a:tc>
                  <a:txBody>
                    <a:bodyPr/>
                    <a:lstStyle/>
                    <a:p>
                      <a:pPr algn="ctr" fontAlgn="ctr"/>
                      <a:r>
                        <a:rPr lang="es-ES" sz="800" u="none" strike="noStrike">
                          <a:effectLst/>
                        </a:rPr>
                        <a:t>2017</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46.572.132</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8.764.204</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1.161.867</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7.579.807.050</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7.579.807.050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906.869</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8.358,2</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162,75</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864,86</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0,65%</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1728316029"/>
                  </a:ext>
                </a:extLst>
              </a:tr>
              <a:tr h="173360">
                <a:tc>
                  <a:txBody>
                    <a:bodyPr/>
                    <a:lstStyle/>
                    <a:p>
                      <a:pPr algn="ctr" fontAlgn="ctr"/>
                      <a:r>
                        <a:rPr lang="es-ES" sz="800" u="none" strike="noStrike">
                          <a:effectLst/>
                        </a:rPr>
                        <a:t>2018</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46.722.980</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8.908.151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1.203.259</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8.083.606.731</a:t>
                      </a:r>
                      <a:endParaRPr lang="es-ES" sz="800" b="0" i="0" u="none" strike="noStrike">
                        <a:effectLst/>
                        <a:latin typeface="Calibri" panose="020F0502020204030204" pitchFamily="34" charset="0"/>
                      </a:endParaRPr>
                    </a:p>
                  </a:txBody>
                  <a:tcPr marL="6764" marR="6764" marT="6764" marB="0" anchor="ctr"/>
                </a:tc>
                <a:tc>
                  <a:txBody>
                    <a:bodyPr/>
                    <a:lstStyle/>
                    <a:p>
                      <a:pPr algn="r" fontAlgn="b"/>
                      <a:r>
                        <a:rPr lang="es-ES" sz="900" u="none" strike="noStrike">
                          <a:effectLst/>
                        </a:rPr>
                        <a:t>0</a:t>
                      </a:r>
                      <a:endParaRPr lang="es-ES" sz="900" b="0" i="0" u="none" strike="noStrike">
                        <a:effectLst/>
                        <a:latin typeface="Arial" panose="020B0604020202020204" pitchFamily="34" charset="0"/>
                      </a:endParaRPr>
                    </a:p>
                  </a:txBody>
                  <a:tcPr marL="6764" marR="6764" marT="6764" marB="0" anchor="b"/>
                </a:tc>
                <a:tc>
                  <a:txBody>
                    <a:bodyPr/>
                    <a:lstStyle/>
                    <a:p>
                      <a:pPr algn="ctr" fontAlgn="ctr"/>
                      <a:r>
                        <a:rPr lang="es-ES" sz="800" u="none" strike="noStrike">
                          <a:effectLst/>
                        </a:rPr>
                        <a:t>8.083.606.731</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995.466</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8.120,4</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173,01</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907,44</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0,67%</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1654168410"/>
                  </a:ext>
                </a:extLst>
              </a:tr>
              <a:tr h="173360">
                <a:tc>
                  <a:txBody>
                    <a:bodyPr/>
                    <a:lstStyle/>
                    <a:p>
                      <a:pPr algn="ctr" fontAlgn="ctr"/>
                      <a:r>
                        <a:rPr lang="es-ES" sz="800" u="none" strike="noStrike">
                          <a:effectLst/>
                        </a:rPr>
                        <a:t>2019</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47.026.208</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9.125.742</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1.244.375</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8.616.235.255</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68.478.497</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8.684.713.752</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1.085.690</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7.936,2</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184,68</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951,67</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0,70%</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1835004092"/>
                  </a:ext>
                </a:extLst>
              </a:tr>
              <a:tr h="173360">
                <a:tc>
                  <a:txBody>
                    <a:bodyPr/>
                    <a:lstStyle/>
                    <a:p>
                      <a:pPr algn="ctr" fontAlgn="ctr"/>
                      <a:r>
                        <a:rPr lang="es-ES" sz="800" u="none" strike="noStrike">
                          <a:effectLst/>
                        </a:rPr>
                        <a:t>2020</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47.385.107</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9.278.232</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1.121.948</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8.918.792.431</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138.050.518</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9.056.842.950</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1.114.737</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8.000,8</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191,13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976,14</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0,81%</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4082000356"/>
                  </a:ext>
                </a:extLst>
              </a:tr>
              <a:tr h="173360">
                <a:tc>
                  <a:txBody>
                    <a:bodyPr/>
                    <a:lstStyle/>
                    <a:p>
                      <a:pPr algn="ctr" fontAlgn="ctr"/>
                      <a:r>
                        <a:rPr lang="es-ES" sz="800" u="none" strike="noStrike">
                          <a:effectLst/>
                        </a:rPr>
                        <a:t>2021</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47.435.597</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9.379.960</a:t>
                      </a:r>
                      <a:endParaRPr lang="es-ES" sz="800" b="0" i="0" u="none" strike="noStrike">
                        <a:solidFill>
                          <a:srgbClr val="000000"/>
                        </a:solidFill>
                        <a:effectLst/>
                        <a:latin typeface="Calibri" panose="020F0502020204030204" pitchFamily="34" charset="0"/>
                      </a:endParaRPr>
                    </a:p>
                  </a:txBody>
                  <a:tcPr marL="6764" marR="6764" marT="6764" marB="0" anchor="ctr"/>
                </a:tc>
                <a:tc>
                  <a:txBody>
                    <a:bodyPr/>
                    <a:lstStyle/>
                    <a:p>
                      <a:pPr algn="r" fontAlgn="t"/>
                      <a:r>
                        <a:rPr lang="es-ES" sz="700" u="none" strike="noStrike">
                          <a:effectLst/>
                        </a:rPr>
                        <a:t>1.205.063</a:t>
                      </a:r>
                      <a:endParaRPr lang="es-ES" sz="700" b="0" i="0" u="none" strike="noStrike">
                        <a:solidFill>
                          <a:srgbClr val="000000"/>
                        </a:solidFill>
                        <a:effectLst/>
                        <a:latin typeface="Arial" panose="020B0604020202020204" pitchFamily="34" charset="0"/>
                      </a:endParaRPr>
                    </a:p>
                  </a:txBody>
                  <a:tcPr marL="6764" marR="6764" marT="6764" marB="0"/>
                </a:tc>
                <a:tc>
                  <a:txBody>
                    <a:bodyPr/>
                    <a:lstStyle/>
                    <a:p>
                      <a:pPr algn="ctr" fontAlgn="ctr"/>
                      <a:r>
                        <a:rPr lang="es-ES" sz="800" u="none" strike="noStrike">
                          <a:effectLst/>
                        </a:rPr>
                        <a:t>9.563.866.497</a:t>
                      </a:r>
                      <a:endParaRPr lang="es-ES" sz="800" b="0" i="0" u="none" strike="noStrike">
                        <a:effectLst/>
                        <a:latin typeface="Calibri" panose="020F0502020204030204" pitchFamily="34" charset="0"/>
                      </a:endParaRPr>
                    </a:p>
                  </a:txBody>
                  <a:tcPr marL="6764" marR="6764" marT="6764" marB="0" anchor="ctr"/>
                </a:tc>
                <a:tc>
                  <a:txBody>
                    <a:bodyPr/>
                    <a:lstStyle/>
                    <a:p>
                      <a:pPr algn="r" fontAlgn="ctr"/>
                      <a:r>
                        <a:rPr lang="es-ES" sz="800" u="none" strike="noStrike">
                          <a:effectLst/>
                        </a:rPr>
                        <a:t>147.543.326</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9.711.409.823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1.166.276</a:t>
                      </a:r>
                      <a:endParaRPr lang="es-ES" sz="800" b="0" i="0" u="none" strike="noStrike">
                        <a:effectLst/>
                        <a:latin typeface="Calibri" panose="020F0502020204030204" pitchFamily="34" charset="0"/>
                      </a:endParaRPr>
                    </a:p>
                  </a:txBody>
                  <a:tcPr marL="6764" marR="6764" marT="6764" marB="0" anchor="ct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r" fontAlgn="b"/>
                      <a:r>
                        <a:rPr lang="es-ES" sz="800" u="none" strike="noStrike">
                          <a:effectLst/>
                        </a:rPr>
                        <a:t>8.200,3</a:t>
                      </a:r>
                      <a:endParaRPr lang="es-ES" sz="800" b="0" i="0" u="none" strike="noStrike">
                        <a:effectLst/>
                        <a:latin typeface="Calibri" panose="020F0502020204030204" pitchFamily="34" charset="0"/>
                      </a:endParaRPr>
                    </a:p>
                  </a:txBody>
                  <a:tcPr marL="6764" marR="6764" marT="6764" marB="0" anchor="b"/>
                </a:tc>
                <a:tc>
                  <a:txBody>
                    <a:bodyPr/>
                    <a:lstStyle/>
                    <a:p>
                      <a:pPr algn="ctr" fontAlgn="ctr"/>
                      <a:r>
                        <a:rPr lang="es-ES" sz="800" u="none" strike="noStrike">
                          <a:effectLst/>
                        </a:rPr>
                        <a:t>204,73</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1.035,34</a:t>
                      </a:r>
                      <a:endParaRPr lang="es-ES" sz="800" b="0" i="0" u="none" strike="noStrike">
                        <a:effectLst/>
                        <a:latin typeface="Calibri" panose="020F0502020204030204" pitchFamily="34" charset="0"/>
                      </a:endParaRPr>
                    </a:p>
                  </a:txBody>
                  <a:tcPr marL="6764" marR="6764" marT="6764" marB="0" anchor="ctr"/>
                </a:tc>
                <a:tc>
                  <a:txBody>
                    <a:bodyPr/>
                    <a:lstStyle/>
                    <a:p>
                      <a:pPr algn="ctr" fontAlgn="ctr"/>
                      <a:r>
                        <a:rPr lang="es-ES" sz="800" u="none" strike="noStrike">
                          <a:effectLst/>
                        </a:rPr>
                        <a:t>0,81%</a:t>
                      </a: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938923805"/>
                  </a:ext>
                </a:extLst>
              </a:tr>
              <a:tr h="196999">
                <a:tc gridSpan="8">
                  <a:txBody>
                    <a:bodyPr/>
                    <a:lstStyle/>
                    <a:p>
                      <a:pPr algn="l" fontAlgn="ctr"/>
                      <a:r>
                        <a:rPr lang="es-ES" sz="700" u="none" strike="noStrike">
                          <a:effectLst/>
                        </a:rPr>
                        <a:t>Nota 1. Gastos atención dependencia son las certificaciones de gasto de las CCAA. Fuente IMSERSO_Fecha extracción_abril 2022</a:t>
                      </a:r>
                      <a:endParaRPr lang="es-ES" sz="700" b="0" i="0" u="none" strike="noStrike">
                        <a:solidFill>
                          <a:srgbClr val="000000"/>
                        </a:solidFill>
                        <a:effectLst/>
                        <a:latin typeface="Calibri" panose="020F0502020204030204" pitchFamily="34" charset="0"/>
                      </a:endParaRPr>
                    </a:p>
                  </a:txBody>
                  <a:tcPr marL="6764" marR="6764" marT="6764"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ctr" fontAlgn="ctr"/>
                      <a:endParaRPr lang="es-ES" sz="800" b="0" i="0" u="none" strike="noStrike">
                        <a:effectLst/>
                        <a:latin typeface="Calibri" panose="020F0502020204030204" pitchFamily="34" charset="0"/>
                      </a:endParaRPr>
                    </a:p>
                  </a:txBody>
                  <a:tcPr marL="6764" marR="6764" marT="6764" marB="0" anchor="ctr"/>
                </a:tc>
                <a:tc>
                  <a:txBody>
                    <a:bodyPr/>
                    <a:lstStyle/>
                    <a:p>
                      <a:pPr algn="ctr" fontAlgn="ctr"/>
                      <a:endParaRPr lang="es-ES" sz="800" b="0" i="0" u="none" strike="noStrike">
                        <a:effectLst/>
                        <a:latin typeface="Calibri" panose="020F0502020204030204" pitchFamily="34" charset="0"/>
                      </a:endParaRPr>
                    </a:p>
                  </a:txBody>
                  <a:tcPr marL="6764" marR="6764" marT="6764" marB="0" anchor="ctr"/>
                </a:tc>
                <a:tc>
                  <a:txBody>
                    <a:bodyPr/>
                    <a:lstStyle/>
                    <a:p>
                      <a:pPr algn="ctr" fontAlgn="ctr"/>
                      <a:endParaRPr lang="es-ES" sz="800" b="0" i="0" u="none" strike="noStrike">
                        <a:effectLst/>
                        <a:latin typeface="Calibri" panose="020F0502020204030204" pitchFamily="34" charset="0"/>
                      </a:endParaRPr>
                    </a:p>
                  </a:txBody>
                  <a:tcPr marL="6764" marR="6764" marT="6764" marB="0" anchor="ctr"/>
                </a:tc>
                <a:extLst>
                  <a:ext uri="{0D108BD9-81ED-4DB2-BD59-A6C34878D82A}">
                    <a16:rowId xmlns:a16="http://schemas.microsoft.com/office/drawing/2014/main" val="416454743"/>
                  </a:ext>
                </a:extLst>
              </a:tr>
              <a:tr h="167669">
                <a:tc gridSpan="8">
                  <a:txBody>
                    <a:bodyPr/>
                    <a:lstStyle/>
                    <a:p>
                      <a:pPr algn="l" fontAlgn="b"/>
                      <a:r>
                        <a:rPr lang="es-ES" sz="700" u="none" strike="noStrike">
                          <a:effectLst/>
                        </a:rPr>
                        <a:t>Nota 2. Personas beneficiarias es el promedio anual de cada uno de los años. Fuente: SISAAD_Estadisticas mensuales. </a:t>
                      </a:r>
                      <a:endParaRPr lang="es-ES" sz="700" b="0" i="0" u="none" strike="noStrike">
                        <a:effectLst/>
                        <a:latin typeface="Calibri" panose="020F0502020204030204" pitchFamily="34" charset="0"/>
                      </a:endParaRPr>
                    </a:p>
                  </a:txBody>
                  <a:tcPr marL="6764" marR="6764" marT="6764"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ctr" fontAlgn="ctr"/>
                      <a:endParaRPr lang="es-ES" sz="900" b="0" i="0" u="none" strike="noStrike">
                        <a:effectLst/>
                        <a:latin typeface="Arial" panose="020B0604020202020204" pitchFamily="34" charset="0"/>
                      </a:endParaRPr>
                    </a:p>
                  </a:txBody>
                  <a:tcPr marL="6764" marR="6764" marT="6764" marB="0" anchor="ctr"/>
                </a:tc>
                <a:tc>
                  <a:txBody>
                    <a:bodyPr/>
                    <a:lstStyle/>
                    <a:p>
                      <a:pPr algn="ctr" fontAlgn="ctr"/>
                      <a:endParaRPr lang="es-ES" sz="900" b="0" i="0" u="none" strike="noStrike">
                        <a:effectLst/>
                        <a:latin typeface="Arial" panose="020B0604020202020204" pitchFamily="34" charset="0"/>
                      </a:endParaRPr>
                    </a:p>
                  </a:txBody>
                  <a:tcPr marL="6764" marR="6764" marT="6764" marB="0" anchor="ctr"/>
                </a:tc>
                <a:tc>
                  <a:txBody>
                    <a:bodyPr/>
                    <a:lstStyle/>
                    <a:p>
                      <a:pPr algn="ctr" fontAlgn="ctr"/>
                      <a:endParaRPr lang="es-ES" sz="900" b="0" i="0" u="none" strike="noStrike">
                        <a:effectLst/>
                        <a:latin typeface="Arial" panose="020B0604020202020204" pitchFamily="34" charset="0"/>
                      </a:endParaRPr>
                    </a:p>
                  </a:txBody>
                  <a:tcPr marL="6764" marR="6764" marT="6764" marB="0" anchor="ctr"/>
                </a:tc>
                <a:extLst>
                  <a:ext uri="{0D108BD9-81ED-4DB2-BD59-A6C34878D82A}">
                    <a16:rowId xmlns:a16="http://schemas.microsoft.com/office/drawing/2014/main" val="98633060"/>
                  </a:ext>
                </a:extLst>
              </a:tr>
              <a:tr h="167669">
                <a:tc gridSpan="8">
                  <a:txBody>
                    <a:bodyPr/>
                    <a:lstStyle/>
                    <a:p>
                      <a:pPr algn="l" fontAlgn="b"/>
                      <a:r>
                        <a:rPr lang="es-ES" sz="700" u="none" strike="noStrike">
                          <a:effectLst/>
                        </a:rPr>
                        <a:t>Nota 3. Datos de población. Fuente INE. </a:t>
                      </a:r>
                      <a:endParaRPr lang="es-ES" sz="700" b="0" i="0" u="none" strike="noStrike">
                        <a:effectLst/>
                        <a:latin typeface="Calibri" panose="020F0502020204030204" pitchFamily="34" charset="0"/>
                      </a:endParaRPr>
                    </a:p>
                  </a:txBody>
                  <a:tcPr marL="6764" marR="6764" marT="6764"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l" fontAlgn="b"/>
                      <a:endParaRPr lang="es-ES" sz="900" b="0" i="0" u="none" strike="noStrike">
                        <a:effectLst/>
                        <a:latin typeface="Arial" panose="020B0604020202020204" pitchFamily="34" charset="0"/>
                      </a:endParaRPr>
                    </a:p>
                  </a:txBody>
                  <a:tcPr marL="6764" marR="6764" marT="6764" marB="0" anchor="b"/>
                </a:tc>
                <a:tc>
                  <a:txBody>
                    <a:bodyPr/>
                    <a:lstStyle/>
                    <a:p>
                      <a:pPr algn="ctr" fontAlgn="ctr"/>
                      <a:endParaRPr lang="es-ES" sz="900" b="0" i="0" u="none" strike="noStrike">
                        <a:effectLst/>
                        <a:latin typeface="Arial" panose="020B0604020202020204" pitchFamily="34" charset="0"/>
                      </a:endParaRPr>
                    </a:p>
                  </a:txBody>
                  <a:tcPr marL="6764" marR="6764" marT="6764" marB="0" anchor="ctr"/>
                </a:tc>
                <a:tc>
                  <a:txBody>
                    <a:bodyPr/>
                    <a:lstStyle/>
                    <a:p>
                      <a:pPr algn="ctr" fontAlgn="ctr"/>
                      <a:endParaRPr lang="es-ES" sz="900" b="0" i="0" u="none" strike="noStrike">
                        <a:effectLst/>
                        <a:latin typeface="Arial" panose="020B0604020202020204" pitchFamily="34" charset="0"/>
                      </a:endParaRPr>
                    </a:p>
                  </a:txBody>
                  <a:tcPr marL="6764" marR="6764" marT="6764" marB="0" anchor="ctr"/>
                </a:tc>
                <a:tc>
                  <a:txBody>
                    <a:bodyPr/>
                    <a:lstStyle/>
                    <a:p>
                      <a:pPr algn="ctr" fontAlgn="ctr"/>
                      <a:endParaRPr lang="es-ES" sz="900" b="0" i="0" u="none" strike="noStrike" dirty="0">
                        <a:effectLst/>
                        <a:latin typeface="Arial" panose="020B0604020202020204" pitchFamily="34" charset="0"/>
                      </a:endParaRPr>
                    </a:p>
                  </a:txBody>
                  <a:tcPr marL="6764" marR="6764" marT="6764" marB="0" anchor="ctr"/>
                </a:tc>
                <a:extLst>
                  <a:ext uri="{0D108BD9-81ED-4DB2-BD59-A6C34878D82A}">
                    <a16:rowId xmlns:a16="http://schemas.microsoft.com/office/drawing/2014/main" val="1976900011"/>
                  </a:ext>
                </a:extLst>
              </a:tr>
            </a:tbl>
          </a:graphicData>
        </a:graphic>
      </p:graphicFrame>
      <p:sp>
        <p:nvSpPr>
          <p:cNvPr id="5" name="Rectangle 2">
            <a:extLst>
              <a:ext uri="{FF2B5EF4-FFF2-40B4-BE49-F238E27FC236}">
                <a16:creationId xmlns:a16="http://schemas.microsoft.com/office/drawing/2014/main" id="{65DFEE1C-4927-479A-8F2E-2E6AB7BADC89}"/>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extLst>
      <p:ext uri="{BB962C8B-B14F-4D97-AF65-F5344CB8AC3E}">
        <p14:creationId xmlns:p14="http://schemas.microsoft.com/office/powerpoint/2010/main" val="384688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Marcador de contenido 2">
            <a:extLst>
              <a:ext uri="{FF2B5EF4-FFF2-40B4-BE49-F238E27FC236}">
                <a16:creationId xmlns:a16="http://schemas.microsoft.com/office/drawing/2014/main" id="{D79C6B42-A2EA-4635-938F-261BCEBE9088}"/>
              </a:ext>
            </a:extLst>
          </p:cNvPr>
          <p:cNvSpPr>
            <a:spLocks noGrp="1"/>
          </p:cNvSpPr>
          <p:nvPr>
            <p:ph idx="1"/>
          </p:nvPr>
        </p:nvSpPr>
        <p:spPr/>
        <p:txBody>
          <a:bodyPr/>
          <a:lstStyle/>
          <a:p>
            <a:pPr algn="just"/>
            <a:r>
              <a:rPr lang="es-ES" altLang="es-ES" sz="2400" b="1" dirty="0"/>
              <a:t>3. ¿Cuál ha sido la evolución del empleo en dependencia y cuáles son sus características?.</a:t>
            </a:r>
          </a:p>
          <a:p>
            <a:pPr algn="just"/>
            <a:r>
              <a:rPr lang="es-ES" altLang="es-ES" sz="2000" dirty="0">
                <a:latin typeface="Verdana" panose="020B0604030504040204" pitchFamily="34" charset="0"/>
                <a:cs typeface="Times New Roman" panose="02020603050405020304" pitchFamily="18" charset="0"/>
              </a:rPr>
              <a:t>El sector de la economía de los cuidados profesionales, de acuerdo con la clasificación de la CNAE (sectores 871, 872, 873 y 881), ha tenido un crecimiento significativo. </a:t>
            </a:r>
          </a:p>
          <a:p>
            <a:pPr algn="just"/>
            <a:endParaRPr lang="es-ES" altLang="es-ES" sz="2000" dirty="0">
              <a:latin typeface="Verdana" panose="020B0604030504040204" pitchFamily="34" charset="0"/>
              <a:cs typeface="Times New Roman" panose="02020603050405020304" pitchFamily="18" charset="0"/>
            </a:endParaRPr>
          </a:p>
          <a:p>
            <a:pPr algn="just"/>
            <a:r>
              <a:rPr lang="es-ES" altLang="es-ES" sz="2000" dirty="0">
                <a:latin typeface="Verdana" panose="020B0604030504040204" pitchFamily="34" charset="0"/>
                <a:cs typeface="Times New Roman" panose="02020603050405020304" pitchFamily="18" charset="0"/>
              </a:rPr>
              <a:t>Se estima, según la EPA, un crecimiento del empleo del 63,7% entre 2008 (364.000 empleos) y 2021 (596.000 empleos) siendo 482.000 el número medio de ocupados en el sector entre 2008 y 2021 y registrando un mayor dinamismo en la generación de empleo que la economía española en su conjunto.</a:t>
            </a:r>
            <a:endParaRPr lang="es-ES" altLang="es-ES" sz="2000" dirty="0">
              <a:highlight>
                <a:srgbClr val="FFFF00"/>
              </a:highlight>
              <a:latin typeface="Verdana" panose="020B0604030504040204" pitchFamily="34" charset="0"/>
              <a:cs typeface="Times New Roman" panose="02020603050405020304" pitchFamily="18" charset="0"/>
            </a:endParaRPr>
          </a:p>
          <a:p>
            <a:pPr algn="just"/>
            <a:endParaRPr lang="es-ES" altLang="es-ES" sz="2000" b="1" dirty="0"/>
          </a:p>
        </p:txBody>
      </p:sp>
      <p:sp>
        <p:nvSpPr>
          <p:cNvPr id="6" name="Rectangle 2">
            <a:extLst>
              <a:ext uri="{FF2B5EF4-FFF2-40B4-BE49-F238E27FC236}">
                <a16:creationId xmlns:a16="http://schemas.microsoft.com/office/drawing/2014/main" id="{890E3482-81DA-4306-9A10-2A1010800C8C}"/>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Marcador de contenido 2">
            <a:extLst>
              <a:ext uri="{FF2B5EF4-FFF2-40B4-BE49-F238E27FC236}">
                <a16:creationId xmlns:a16="http://schemas.microsoft.com/office/drawing/2014/main" id="{289D705B-95F2-4907-89BB-1FAEB461EFF5}"/>
              </a:ext>
            </a:extLst>
          </p:cNvPr>
          <p:cNvSpPr>
            <a:spLocks noGrp="1"/>
          </p:cNvSpPr>
          <p:nvPr>
            <p:ph idx="1"/>
          </p:nvPr>
        </p:nvSpPr>
        <p:spPr>
          <a:xfrm>
            <a:off x="457200" y="1166018"/>
            <a:ext cx="8229600" cy="4525963"/>
          </a:xfrm>
        </p:spPr>
        <p:txBody>
          <a:bodyPr/>
          <a:lstStyle/>
          <a:p>
            <a:pPr algn="just"/>
            <a:r>
              <a:rPr lang="es-ES" altLang="es-ES" sz="2000" b="1" dirty="0"/>
              <a:t>3. ¿Cuál ha sido la evolución del empleo en dependencia y cuáles son sus características?.</a:t>
            </a:r>
          </a:p>
          <a:p>
            <a:pPr algn="just"/>
            <a:endParaRPr lang="es-ES" altLang="es-ES" sz="2000" b="1" dirty="0"/>
          </a:p>
        </p:txBody>
      </p:sp>
      <p:pic>
        <p:nvPicPr>
          <p:cNvPr id="33796" name="Imagen 3">
            <a:extLst>
              <a:ext uri="{FF2B5EF4-FFF2-40B4-BE49-F238E27FC236}">
                <a16:creationId xmlns:a16="http://schemas.microsoft.com/office/drawing/2014/main" id="{44E3E00D-B0A6-454D-871A-B596AD371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47068"/>
            <a:ext cx="58324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CE07CC55-3D4D-4685-8FB2-56A024B50100}"/>
              </a:ext>
            </a:extLst>
          </p:cNvPr>
          <p:cNvSpPr txBox="1"/>
          <p:nvPr/>
        </p:nvSpPr>
        <p:spPr>
          <a:xfrm>
            <a:off x="1551923" y="6055633"/>
            <a:ext cx="3024336" cy="369332"/>
          </a:xfrm>
          <a:prstGeom prst="rect">
            <a:avLst/>
          </a:prstGeom>
          <a:noFill/>
        </p:spPr>
        <p:txBody>
          <a:bodyPr wrap="square" rtlCol="0">
            <a:spAutoFit/>
          </a:bodyPr>
          <a:lstStyle/>
          <a:p>
            <a:r>
              <a:rPr lang="es-ES" dirty="0"/>
              <a:t>EPA</a:t>
            </a:r>
          </a:p>
        </p:txBody>
      </p:sp>
      <p:sp>
        <p:nvSpPr>
          <p:cNvPr id="7" name="Rectangle 2">
            <a:extLst>
              <a:ext uri="{FF2B5EF4-FFF2-40B4-BE49-F238E27FC236}">
                <a16:creationId xmlns:a16="http://schemas.microsoft.com/office/drawing/2014/main" id="{0E13A8E2-A244-4839-B966-90FD05079CA8}"/>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Marcador de contenido 2">
            <a:extLst>
              <a:ext uri="{FF2B5EF4-FFF2-40B4-BE49-F238E27FC236}">
                <a16:creationId xmlns:a16="http://schemas.microsoft.com/office/drawing/2014/main" id="{0A2C9895-A2A4-48FC-AFA5-1A5B97700403}"/>
              </a:ext>
            </a:extLst>
          </p:cNvPr>
          <p:cNvSpPr>
            <a:spLocks noGrp="1"/>
          </p:cNvSpPr>
          <p:nvPr>
            <p:ph idx="1"/>
          </p:nvPr>
        </p:nvSpPr>
        <p:spPr/>
        <p:txBody>
          <a:bodyPr/>
          <a:lstStyle/>
          <a:p>
            <a:pPr algn="just"/>
            <a:r>
              <a:rPr lang="es-ES" altLang="es-ES" sz="1800" dirty="0">
                <a:latin typeface="Verdana" panose="020B0604030504040204" pitchFamily="34" charset="0"/>
                <a:cs typeface="Times New Roman" panose="02020603050405020304" pitchFamily="18" charset="0"/>
              </a:rPr>
              <a:t>Las mujeres representan el colectivo más relevante en términos relativos, pasando del 79,29% en 2009 al 77,% en 2020. </a:t>
            </a:r>
          </a:p>
          <a:p>
            <a:pPr algn="just"/>
            <a:r>
              <a:rPr lang="es-ES" altLang="es-ES" sz="1800" dirty="0">
                <a:latin typeface="Verdana" panose="020B0604030504040204" pitchFamily="34" charset="0"/>
                <a:cs typeface="Times New Roman" panose="02020603050405020304" pitchFamily="18" charset="0"/>
              </a:rPr>
              <a:t>En el caso de los hombres, su peso relativo se ha incrementado desde el 20,71 % en 2009 al 22,72% en 2020. </a:t>
            </a:r>
          </a:p>
          <a:p>
            <a:pPr algn="just"/>
            <a:r>
              <a:rPr lang="es-ES" altLang="es-ES" sz="1800" dirty="0">
                <a:latin typeface="Verdana" panose="020B0604030504040204" pitchFamily="34" charset="0"/>
                <a:cs typeface="Times New Roman" panose="02020603050405020304" pitchFamily="18" charset="0"/>
              </a:rPr>
              <a:t>En 2009, los contratos indefinidos suponían el 61,06% del total y los de tiempo completo el 68,44%, siendo los indefinidos a tiempo completo el contrato más frecuente (44,52%), seguido de los eventuales a tiempo completo (23,92%). </a:t>
            </a:r>
            <a:endParaRPr lang="es-ES" altLang="es-ES" sz="1800" dirty="0">
              <a:ea typeface="Calibri" panose="020F0502020204030204" pitchFamily="34" charset="0"/>
              <a:cs typeface="Times New Roman" panose="02020603050405020304" pitchFamily="18" charset="0"/>
            </a:endParaRPr>
          </a:p>
          <a:p>
            <a:pPr algn="just"/>
            <a:r>
              <a:rPr lang="es-ES" altLang="es-ES" sz="1800" dirty="0">
                <a:latin typeface="Verdana" panose="020B0604030504040204" pitchFamily="34" charset="0"/>
                <a:cs typeface="Times New Roman" panose="02020603050405020304" pitchFamily="18" charset="0"/>
              </a:rPr>
              <a:t>En 2020 la importancia relativa de los contratos indefinidos se redujo al 57,04% y la de los contratos a tiempo completo al 63,38%, continuando los contratos indefinidos a tiempo completo siendo los más frecuentes (38,17%), seguidos de los eventuales a tiempo completo (25,21%)</a:t>
            </a:r>
          </a:p>
        </p:txBody>
      </p:sp>
      <p:sp>
        <p:nvSpPr>
          <p:cNvPr id="5" name="Rectangle 2">
            <a:extLst>
              <a:ext uri="{FF2B5EF4-FFF2-40B4-BE49-F238E27FC236}">
                <a16:creationId xmlns:a16="http://schemas.microsoft.com/office/drawing/2014/main" id="{E103679F-59FF-4073-BABF-62D8034541F3}"/>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Marcador de contenido 2">
            <a:extLst>
              <a:ext uri="{FF2B5EF4-FFF2-40B4-BE49-F238E27FC236}">
                <a16:creationId xmlns:a16="http://schemas.microsoft.com/office/drawing/2014/main" id="{14CE93C3-FF0B-47BC-A293-E64401887B10}"/>
              </a:ext>
            </a:extLst>
          </p:cNvPr>
          <p:cNvSpPr>
            <a:spLocks noGrp="1"/>
          </p:cNvSpPr>
          <p:nvPr>
            <p:ph idx="1"/>
          </p:nvPr>
        </p:nvSpPr>
        <p:spPr/>
        <p:txBody>
          <a:bodyPr/>
          <a:lstStyle/>
          <a:p>
            <a:r>
              <a:rPr lang="es-ES" altLang="es-ES" sz="1800" dirty="0">
                <a:latin typeface="Verdana" panose="020B0604030504040204" pitchFamily="34" charset="0"/>
                <a:ea typeface="Times New Roman" panose="02020603050405020304" pitchFamily="18" charset="0"/>
                <a:cs typeface="Arial" panose="020B0604020202020204" pitchFamily="34" charset="0"/>
              </a:rPr>
              <a:t> </a:t>
            </a:r>
            <a:r>
              <a:rPr lang="es-ES" altLang="es-ES" sz="1800" b="1" dirty="0">
                <a:latin typeface="Verdana" panose="020B0604030504040204" pitchFamily="34" charset="0"/>
                <a:ea typeface="Times New Roman" panose="02020603050405020304" pitchFamily="18" charset="0"/>
                <a:cs typeface="Arial" panose="020B0604020202020204" pitchFamily="34" charset="0"/>
              </a:rPr>
              <a:t>4.</a:t>
            </a:r>
            <a:r>
              <a:rPr lang="es-ES" altLang="es-ES" sz="1800" dirty="0">
                <a:latin typeface="Verdana" panose="020B0604030504040204" pitchFamily="34" charset="0"/>
                <a:ea typeface="Times New Roman" panose="02020603050405020304" pitchFamily="18" charset="0"/>
                <a:cs typeface="Arial" panose="020B0604020202020204" pitchFamily="34" charset="0"/>
              </a:rPr>
              <a:t> </a:t>
            </a:r>
            <a:r>
              <a:rPr lang="es-ES" altLang="es-ES" sz="2000" dirty="0">
                <a:latin typeface="Times New Roman" panose="02020603050405020304" pitchFamily="18" charset="0"/>
                <a:ea typeface="Times New Roman" panose="02020603050405020304" pitchFamily="18" charset="0"/>
                <a:cs typeface="Arial" panose="020B0604020202020204" pitchFamily="34" charset="0"/>
              </a:rPr>
              <a:t>¿</a:t>
            </a:r>
            <a:r>
              <a:rPr lang="es-ES" altLang="es-ES" sz="2000" dirty="0">
                <a:latin typeface="Verdana" panose="020B0604030504040204" pitchFamily="34" charset="0"/>
                <a:ea typeface="Times New Roman" panose="02020603050405020304" pitchFamily="18" charset="0"/>
                <a:cs typeface="Arial" panose="020B0604020202020204" pitchFamily="34" charset="0"/>
              </a:rPr>
              <a:t>Son adecuados los procedimientos actuales para la </a:t>
            </a:r>
            <a:r>
              <a:rPr lang="es-ES" altLang="es-ES" sz="2000" b="1" dirty="0">
                <a:latin typeface="Verdana" panose="020B0604030504040204" pitchFamily="34" charset="0"/>
                <a:ea typeface="Times New Roman" panose="02020603050405020304" pitchFamily="18" charset="0"/>
                <a:cs typeface="Arial" panose="020B0604020202020204" pitchFamily="34" charset="0"/>
              </a:rPr>
              <a:t>gestión eficaz</a:t>
            </a:r>
            <a:r>
              <a:rPr lang="es-ES" altLang="es-ES" sz="2000" dirty="0">
                <a:latin typeface="Verdana" panose="020B0604030504040204" pitchFamily="34" charset="0"/>
                <a:ea typeface="Times New Roman" panose="02020603050405020304" pitchFamily="18" charset="0"/>
                <a:cs typeface="Arial" panose="020B0604020202020204" pitchFamily="34" charset="0"/>
              </a:rPr>
              <a:t> del SAAD?.</a:t>
            </a:r>
          </a:p>
          <a:p>
            <a:endParaRPr lang="es-ES" altLang="es-ES" sz="2000" dirty="0">
              <a:ea typeface="Calibri" panose="020F0502020204030204" pitchFamily="34" charset="0"/>
              <a:cs typeface="Times New Roman" panose="02020603050405020304" pitchFamily="18" charset="0"/>
            </a:endParaRPr>
          </a:p>
          <a:p>
            <a:pPr algn="just"/>
            <a:r>
              <a:rPr lang="es-ES" altLang="es-ES" sz="2000" dirty="0">
                <a:latin typeface="Verdana" panose="020B0604030504040204" pitchFamily="34" charset="0"/>
                <a:cs typeface="Times New Roman" panose="02020603050405020304" pitchFamily="18" charset="0"/>
              </a:rPr>
              <a:t>El proceso cuenta con un marco común y una puesta en práctica bastante variada. </a:t>
            </a:r>
          </a:p>
          <a:p>
            <a:pPr algn="just"/>
            <a:r>
              <a:rPr lang="es-ES" altLang="es-ES" sz="2000" dirty="0">
                <a:latin typeface="Verdana" panose="020B0604030504040204" pitchFamily="34" charset="0"/>
                <a:cs typeface="Times New Roman" panose="02020603050405020304" pitchFamily="18" charset="0"/>
              </a:rPr>
              <a:t>Esa variedad ha permitido adaptaciones a contextos muy distintos y, en algunos casos, introducir innovaciones que han mejorado el acceso. </a:t>
            </a:r>
          </a:p>
          <a:p>
            <a:pPr algn="just"/>
            <a:r>
              <a:rPr lang="es-ES" altLang="es-ES" sz="2000" dirty="0">
                <a:latin typeface="Verdana" panose="020B0604030504040204" pitchFamily="34" charset="0"/>
                <a:cs typeface="Times New Roman" panose="02020603050405020304" pitchFamily="18" charset="0"/>
              </a:rPr>
              <a:t>Sin embargo, hay elementos preocupantes, tanto por las enormes desigualdades en el acceso entre comunidades como por las diferencias en los servicios efectivamente ofertados.</a:t>
            </a:r>
            <a:endParaRPr lang="es-ES" altLang="es-ES" sz="2000" dirty="0">
              <a:cs typeface="Calibri" panose="020F0502020204030204" pitchFamily="34" charset="0"/>
            </a:endParaRPr>
          </a:p>
          <a:p>
            <a:endParaRPr lang="es-ES" altLang="es-ES" dirty="0"/>
          </a:p>
        </p:txBody>
      </p:sp>
      <p:sp>
        <p:nvSpPr>
          <p:cNvPr id="5" name="Rectangle 2">
            <a:extLst>
              <a:ext uri="{FF2B5EF4-FFF2-40B4-BE49-F238E27FC236}">
                <a16:creationId xmlns:a16="http://schemas.microsoft.com/office/drawing/2014/main" id="{FB018B92-3B3E-47BB-BAA4-5EC33E331523}"/>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B81B01F-8469-437A-BD9D-F324CF15B914}"/>
              </a:ext>
            </a:extLst>
          </p:cNvPr>
          <p:cNvSpPr>
            <a:spLocks noGrp="1"/>
          </p:cNvSpPr>
          <p:nvPr>
            <p:ph idx="1"/>
          </p:nvPr>
        </p:nvSpPr>
        <p:spPr/>
        <p:txBody>
          <a:bodyPr/>
          <a:lstStyle/>
          <a:p>
            <a:pPr>
              <a:lnSpc>
                <a:spcPct val="115000"/>
              </a:lnSpc>
              <a:spcAft>
                <a:spcPts val="1200"/>
              </a:spcAft>
              <a:defRPr/>
            </a:pPr>
            <a:r>
              <a:rPr lang="es-ES" sz="1800" dirty="0">
                <a:latin typeface="Verdana" panose="020B0604030504040204" pitchFamily="34" charset="0"/>
                <a:ea typeface="Verdana" panose="020B0604030504040204" pitchFamily="34" charset="0"/>
                <a:cs typeface="Times New Roman" panose="02020603050405020304" pitchFamily="18" charset="0"/>
              </a:rPr>
              <a:t>Factores que explican la lentitud excesiva tienen que ver con:</a:t>
            </a:r>
          </a:p>
          <a:p>
            <a:pPr algn="just">
              <a:lnSpc>
                <a:spcPct val="115000"/>
              </a:lnSpc>
              <a:spcAft>
                <a:spcPts val="800"/>
              </a:spcAft>
              <a:buFontTx/>
              <a:buChar char="-"/>
              <a:defRPr/>
            </a:pPr>
            <a:r>
              <a:rPr lang="es-ES" sz="1800" dirty="0">
                <a:latin typeface="Verdana" panose="020B0604030504040204" pitchFamily="34" charset="0"/>
                <a:ea typeface="Verdana" panose="020B0604030504040204" pitchFamily="34" charset="0"/>
                <a:cs typeface="Times New Roman" panose="02020603050405020304" pitchFamily="18" charset="0"/>
              </a:rPr>
              <a:t>La rigidez de los procedimientos administrativos.</a:t>
            </a:r>
          </a:p>
          <a:p>
            <a:pPr marL="0" indent="0" algn="just">
              <a:lnSpc>
                <a:spcPct val="115000"/>
              </a:lnSpc>
              <a:spcAft>
                <a:spcPts val="800"/>
              </a:spcAft>
              <a:buFont typeface="Arial" panose="020B0604020202020204" pitchFamily="34" charset="0"/>
              <a:buNone/>
              <a:defRPr/>
            </a:pPr>
            <a:r>
              <a:rPr lang="es-ES" sz="1800" dirty="0">
                <a:latin typeface="Verdana" panose="020B0604030504040204" pitchFamily="34" charset="0"/>
                <a:ea typeface="Verdana" panose="020B0604030504040204" pitchFamily="34" charset="0"/>
                <a:cs typeface="Times New Roman" panose="02020603050405020304" pitchFamily="18" charset="0"/>
              </a:rPr>
              <a:t>- La fragmentación y deficiente integración informativa entre administraciones y servicios implicados.</a:t>
            </a:r>
          </a:p>
          <a:p>
            <a:pPr marL="0" indent="0" algn="just">
              <a:lnSpc>
                <a:spcPct val="115000"/>
              </a:lnSpc>
              <a:spcAft>
                <a:spcPts val="800"/>
              </a:spcAft>
              <a:buFont typeface="Arial" panose="020B0604020202020204" pitchFamily="34" charset="0"/>
              <a:buNone/>
              <a:defRPr/>
            </a:pPr>
            <a:r>
              <a:rPr lang="es-ES" sz="1800" dirty="0">
                <a:latin typeface="Verdana" panose="020B0604030504040204" pitchFamily="34" charset="0"/>
                <a:ea typeface="Verdana" panose="020B0604030504040204" pitchFamily="34" charset="0"/>
                <a:cs typeface="Times New Roman" panose="02020603050405020304" pitchFamily="18" charset="0"/>
              </a:rPr>
              <a:t>- La falta de medios humanos para atender el proceso.</a:t>
            </a:r>
          </a:p>
          <a:p>
            <a:pPr marL="0" indent="0" algn="just">
              <a:lnSpc>
                <a:spcPct val="115000"/>
              </a:lnSpc>
              <a:spcAft>
                <a:spcPts val="800"/>
              </a:spcAft>
              <a:buFont typeface="Arial" panose="020B0604020202020204" pitchFamily="34" charset="0"/>
              <a:buNone/>
              <a:defRPr/>
            </a:pPr>
            <a:r>
              <a:rPr lang="es-ES" sz="1800" dirty="0">
                <a:latin typeface="Verdana" panose="020B0604030504040204" pitchFamily="34" charset="0"/>
                <a:ea typeface="Verdana" panose="020B0604030504040204" pitchFamily="34" charset="0"/>
                <a:cs typeface="Times New Roman" panose="02020603050405020304" pitchFamily="18" charset="0"/>
              </a:rPr>
              <a:t>- Las dificultades derivadas de la dispersión de la población en algunas comunidades.</a:t>
            </a:r>
          </a:p>
          <a:p>
            <a:pPr marL="0" indent="0" algn="just">
              <a:lnSpc>
                <a:spcPct val="115000"/>
              </a:lnSpc>
              <a:spcAft>
                <a:spcPts val="800"/>
              </a:spcAft>
              <a:buFont typeface="Arial" panose="020B0604020202020204" pitchFamily="34" charset="0"/>
              <a:buNone/>
              <a:defRPr/>
            </a:pPr>
            <a:r>
              <a:rPr lang="es-ES" sz="1800" dirty="0">
                <a:latin typeface="Verdana" panose="020B0604030504040204" pitchFamily="34" charset="0"/>
                <a:ea typeface="Verdana" panose="020B0604030504040204" pitchFamily="34" charset="0"/>
                <a:cs typeface="Times New Roman" panose="02020603050405020304" pitchFamily="18" charset="0"/>
              </a:rPr>
              <a:t>- Las situaciones personales complejas que encajan mal en el procedimiento establecido.</a:t>
            </a:r>
          </a:p>
          <a:p>
            <a:pPr marL="0" indent="0" algn="just">
              <a:lnSpc>
                <a:spcPct val="115000"/>
              </a:lnSpc>
              <a:spcAft>
                <a:spcPts val="800"/>
              </a:spcAft>
              <a:buFont typeface="Arial" panose="020B0604020202020204" pitchFamily="34" charset="0"/>
              <a:buNone/>
              <a:defRPr/>
            </a:pPr>
            <a:endParaRPr lang="es-ES" sz="1800" dirty="0">
              <a:latin typeface="Verdana" panose="020B0604030504040204" pitchFamily="34" charset="0"/>
              <a:ea typeface="Verdana" panose="020B0604030504040204" pitchFamily="34" charset="0"/>
              <a:cs typeface="Times New Roman" panose="02020603050405020304" pitchFamily="18" charset="0"/>
            </a:endParaRPr>
          </a:p>
          <a:p>
            <a:pPr>
              <a:defRPr/>
            </a:pPr>
            <a:endParaRPr lang="es-ES" dirty="0"/>
          </a:p>
        </p:txBody>
      </p:sp>
      <p:sp>
        <p:nvSpPr>
          <p:cNvPr id="5" name="Rectangle 2">
            <a:extLst>
              <a:ext uri="{FF2B5EF4-FFF2-40B4-BE49-F238E27FC236}">
                <a16:creationId xmlns:a16="http://schemas.microsoft.com/office/drawing/2014/main" id="{E96F17FD-54C4-4254-B049-F63C44688442}"/>
              </a:ext>
            </a:extLst>
          </p:cNvPr>
          <p:cNvSpPr>
            <a:spLocks noGrp="1"/>
          </p:cNvSpPr>
          <p:nvPr>
            <p:ph type="title"/>
          </p:nvPr>
        </p:nvSpPr>
        <p:spPr>
          <a:xfrm>
            <a:off x="457200" y="404664"/>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br>
              <a:rPr lang="es-ES" sz="2400" dirty="0"/>
            </a:br>
            <a:endParaRPr lang="es-E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1C9205-7D04-45A6-A208-59C7F729B193}"/>
              </a:ext>
            </a:extLst>
          </p:cNvPr>
          <p:cNvSpPr>
            <a:spLocks noGrp="1"/>
          </p:cNvSpPr>
          <p:nvPr>
            <p:ph idx="1"/>
          </p:nvPr>
        </p:nvSpPr>
        <p:spPr/>
        <p:txBody>
          <a:bodyPr/>
          <a:lstStyle/>
          <a:p>
            <a:pPr marL="0" indent="0" algn="just">
              <a:lnSpc>
                <a:spcPct val="115000"/>
              </a:lnSpc>
              <a:spcAft>
                <a:spcPts val="1200"/>
              </a:spcAft>
              <a:buFont typeface="Arial" panose="020B0604020202020204" pitchFamily="34" charset="0"/>
              <a:buNone/>
              <a:defRPr/>
            </a:pPr>
            <a:endParaRPr lang="es-ES" sz="1800" dirty="0">
              <a:latin typeface="Verdana" panose="020B060403050404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200"/>
              </a:spcAft>
              <a:buFont typeface="Arial" panose="020B0604020202020204" pitchFamily="34" charset="0"/>
              <a:buNone/>
              <a:defRPr/>
            </a:pPr>
            <a:r>
              <a:rPr lang="es-ES" sz="1800" dirty="0">
                <a:latin typeface="Verdana" panose="020B0604030504040204" pitchFamily="34" charset="0"/>
                <a:ea typeface="Verdana" panose="020B0604030504040204" pitchFamily="34" charset="0"/>
                <a:cs typeface="Times New Roman" panose="02020603050405020304" pitchFamily="18" charset="0"/>
              </a:rPr>
              <a:t>- La rigidez en la asignación de servicios en el PIA y en su modificación.</a:t>
            </a:r>
            <a:endParaRPr lang="es-ES" sz="1800" dirty="0">
              <a:latin typeface="Verdana" panose="020B060403050404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200"/>
              </a:spcAft>
              <a:buFont typeface="Arial" panose="020B0604020202020204" pitchFamily="34" charset="0"/>
              <a:buNone/>
              <a:defRPr/>
            </a:pPr>
            <a:r>
              <a:rPr lang="es-ES" sz="1800" dirty="0">
                <a:latin typeface="Verdana" panose="020B0604030504040204" pitchFamily="34" charset="0"/>
                <a:ea typeface="Times New Roman" panose="02020603050405020304" pitchFamily="18" charset="0"/>
                <a:cs typeface="Times New Roman" panose="02020603050405020304" pitchFamily="18" charset="0"/>
              </a:rPr>
              <a:t>- Los efectos “de umbral” que se producen entre grados, con saltos significativos en los recursos recibidos con pequeñas variaciones en el nivel de dependencia.</a:t>
            </a:r>
            <a:endParaRPr lang="es-ES" sz="1800" dirty="0">
              <a:ea typeface="Calibri" panose="020F0502020204030204" pitchFamily="34" charset="0"/>
              <a:cs typeface="Times New Roman" panose="02020603050405020304" pitchFamily="18" charset="0"/>
            </a:endParaRPr>
          </a:p>
          <a:p>
            <a:pPr marL="0" indent="0" algn="just">
              <a:lnSpc>
                <a:spcPct val="115000"/>
              </a:lnSpc>
              <a:spcAft>
                <a:spcPts val="800"/>
              </a:spcAft>
              <a:buFont typeface="Arial" panose="020B0604020202020204" pitchFamily="34" charset="0"/>
              <a:buNone/>
              <a:defRPr/>
            </a:pPr>
            <a:r>
              <a:rPr lang="es-ES" sz="1800" dirty="0">
                <a:latin typeface="Verdana" panose="020B0604030504040204" pitchFamily="34" charset="0"/>
                <a:ea typeface="Times New Roman" panose="02020603050405020304" pitchFamily="18" charset="0"/>
                <a:cs typeface="Times New Roman" panose="02020603050405020304" pitchFamily="18" charset="0"/>
              </a:rPr>
              <a:t>- La complejidad y algunos efectos indeseados del sistema de valoración de la capacidad económica y de copago.</a:t>
            </a:r>
            <a:endParaRPr lang="es-ES" sz="1800" dirty="0">
              <a:ea typeface="Calibri" panose="020F0502020204030204" pitchFamily="34" charset="0"/>
              <a:cs typeface="Times New Roman" panose="02020603050405020304" pitchFamily="18" charset="0"/>
            </a:endParaRPr>
          </a:p>
          <a:p>
            <a:pPr>
              <a:defRPr/>
            </a:pPr>
            <a:endParaRPr lang="es-ES" dirty="0"/>
          </a:p>
        </p:txBody>
      </p:sp>
      <p:sp>
        <p:nvSpPr>
          <p:cNvPr id="5" name="Rectangle 2">
            <a:extLst>
              <a:ext uri="{FF2B5EF4-FFF2-40B4-BE49-F238E27FC236}">
                <a16:creationId xmlns:a16="http://schemas.microsoft.com/office/drawing/2014/main" id="{A4F6801B-B424-4B38-A163-4757C3483E3F}"/>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Marcador de contenido 2">
            <a:extLst>
              <a:ext uri="{FF2B5EF4-FFF2-40B4-BE49-F238E27FC236}">
                <a16:creationId xmlns:a16="http://schemas.microsoft.com/office/drawing/2014/main" id="{4AF5771F-3720-45AF-A436-09FA7ECE3581}"/>
              </a:ext>
            </a:extLst>
          </p:cNvPr>
          <p:cNvSpPr>
            <a:spLocks noGrp="1"/>
          </p:cNvSpPr>
          <p:nvPr>
            <p:ph idx="1"/>
          </p:nvPr>
        </p:nvSpPr>
        <p:spPr/>
        <p:txBody>
          <a:bodyPr/>
          <a:lstStyle/>
          <a:p>
            <a:r>
              <a:rPr lang="es-ES" altLang="es-ES" sz="1800" b="1" dirty="0">
                <a:latin typeface="Verdana" panose="020B0604030504040204" pitchFamily="34" charset="0"/>
                <a:ea typeface="Verdana" panose="020B0604030504040204" pitchFamily="34" charset="0"/>
                <a:cs typeface="Verdana" panose="020B0604030504040204" pitchFamily="34" charset="0"/>
              </a:rPr>
              <a:t>5.</a:t>
            </a:r>
            <a:r>
              <a:rPr lang="es-ES" altLang="es-ES" sz="1800" dirty="0">
                <a:latin typeface="Verdana" panose="020B0604030504040204" pitchFamily="34" charset="0"/>
                <a:ea typeface="Verdana" panose="020B0604030504040204" pitchFamily="34" charset="0"/>
                <a:cs typeface="Verdana" panose="020B0604030504040204" pitchFamily="34" charset="0"/>
              </a:rPr>
              <a:t> ¿Cuál es la </a:t>
            </a:r>
            <a:r>
              <a:rPr lang="es-ES" altLang="es-ES" sz="1800" b="1" dirty="0">
                <a:latin typeface="Verdana" panose="020B0604030504040204" pitchFamily="34" charset="0"/>
                <a:ea typeface="Verdana" panose="020B0604030504040204" pitchFamily="34" charset="0"/>
                <a:cs typeface="Verdana" panose="020B0604030504040204" pitchFamily="34" charset="0"/>
              </a:rPr>
              <a:t>estructura de la oferta de prestación de servicios</a:t>
            </a:r>
            <a:r>
              <a:rPr lang="es-ES" altLang="es-ES" sz="1800" dirty="0">
                <a:latin typeface="Verdana" panose="020B0604030504040204" pitchFamily="34" charset="0"/>
                <a:ea typeface="Verdana" panose="020B0604030504040204" pitchFamily="34" charset="0"/>
                <a:cs typeface="Verdana" panose="020B0604030504040204" pitchFamily="34" charset="0"/>
              </a:rPr>
              <a:t> en el sector de la dependencia?</a:t>
            </a:r>
            <a:r>
              <a:rPr lang="es-ES" altLang="es-ES" sz="2000" dirty="0">
                <a:latin typeface="Verdana" panose="020B0604030504040204" pitchFamily="34" charset="0"/>
                <a:ea typeface="Verdana" panose="020B0604030504040204" pitchFamily="34" charset="0"/>
                <a:cs typeface="Verdana" panose="020B0604030504040204" pitchFamily="34" charset="0"/>
              </a:rPr>
              <a:t>.</a:t>
            </a:r>
          </a:p>
          <a:p>
            <a:pPr algn="just"/>
            <a:r>
              <a:rPr lang="es-ES" altLang="es-ES" sz="1800" dirty="0">
                <a:latin typeface="Verdana" panose="020B0604030504040204" pitchFamily="34" charset="0"/>
                <a:cs typeface="Times New Roman" panose="02020603050405020304" pitchFamily="18" charset="0"/>
              </a:rPr>
              <a:t>La importancia relativa de las empresas de atención a la dependencia aumentó desde el 0,18% de 2008 hasta el 0,24%, para luego experimentar altibajos hasta el 0,22% en 2020 e incrementarse en 2021 hasta el 0,23.</a:t>
            </a:r>
          </a:p>
          <a:p>
            <a:pPr algn="just">
              <a:lnSpc>
                <a:spcPct val="115000"/>
              </a:lnSpc>
              <a:spcAft>
                <a:spcPts val="600"/>
              </a:spcAft>
            </a:pPr>
            <a:r>
              <a:rPr lang="es-ES" altLang="es-ES" sz="1800" dirty="0">
                <a:latin typeface="Verdana" panose="020B0604030504040204" pitchFamily="34" charset="0"/>
                <a:cs typeface="Times New Roman" panose="02020603050405020304" pitchFamily="18" charset="0"/>
              </a:rPr>
              <a:t>Las empresas que ocupan entre 10 a 49 trabajadores han mantenido un peso relativo cercano al 40% entre 2008 y 2021, mientras que las empresas sin trabajadores han aumentado paulatinamente su presencia en el total desde el 11,78% en 2008 al 22,07% en 2021. </a:t>
            </a:r>
          </a:p>
          <a:p>
            <a:pPr algn="just">
              <a:lnSpc>
                <a:spcPct val="115000"/>
              </a:lnSpc>
              <a:spcAft>
                <a:spcPts val="600"/>
              </a:spcAft>
            </a:pPr>
            <a:r>
              <a:rPr lang="es-ES" altLang="es-ES" sz="1800" dirty="0">
                <a:latin typeface="Verdana" panose="020B0604030504040204" pitchFamily="34" charset="0"/>
                <a:cs typeface="Times New Roman" panose="02020603050405020304" pitchFamily="18" charset="0"/>
              </a:rPr>
              <a:t>Predomina la forma legal de sociedad de responsabilidad limitada, si bien las empresas que son personas físicas o trabajadores autónomos han aumentado.</a:t>
            </a:r>
          </a:p>
          <a:p>
            <a:pPr algn="just">
              <a:lnSpc>
                <a:spcPct val="115000"/>
              </a:lnSpc>
              <a:spcAft>
                <a:spcPts val="600"/>
              </a:spcAft>
            </a:pPr>
            <a:endParaRPr lang="es-ES" altLang="es-ES" sz="1800" dirty="0">
              <a:ea typeface="Calibri" panose="020F0502020204030204" pitchFamily="34" charset="0"/>
              <a:cs typeface="Times New Roman" panose="02020603050405020304" pitchFamily="18" charset="0"/>
            </a:endParaRPr>
          </a:p>
          <a:p>
            <a:pPr algn="just"/>
            <a:endParaRPr lang="es-ES" altLang="es-ES" sz="2000" dirty="0"/>
          </a:p>
        </p:txBody>
      </p:sp>
      <p:sp>
        <p:nvSpPr>
          <p:cNvPr id="5" name="Rectangle 2">
            <a:extLst>
              <a:ext uri="{FF2B5EF4-FFF2-40B4-BE49-F238E27FC236}">
                <a16:creationId xmlns:a16="http://schemas.microsoft.com/office/drawing/2014/main" id="{04756BFA-7D31-460D-ABE5-013C6AC8541C}"/>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13A0F4C-9A1E-492A-8F1B-ACFBD805F386}"/>
              </a:ext>
            </a:extLst>
          </p:cNvPr>
          <p:cNvSpPr>
            <a:spLocks noGrp="1"/>
          </p:cNvSpPr>
          <p:nvPr>
            <p:ph type="title"/>
          </p:nvPr>
        </p:nvSpPr>
        <p:spPr>
          <a:xfrm>
            <a:off x="1187624" y="274638"/>
            <a:ext cx="6912768" cy="1143000"/>
          </a:xfrm>
        </p:spPr>
        <p:style>
          <a:lnRef idx="1">
            <a:schemeClr val="accent1"/>
          </a:lnRef>
          <a:fillRef idx="2">
            <a:schemeClr val="accent1"/>
          </a:fillRef>
          <a:effectRef idx="1">
            <a:schemeClr val="accent1"/>
          </a:effectRef>
          <a:fontRef idx="minor">
            <a:schemeClr val="dk1"/>
          </a:fontRef>
        </p:style>
        <p:txBody>
          <a:bodyPr/>
          <a:lstStyle/>
          <a:p>
            <a:pPr eaLnBrk="1" hangingPunct="1"/>
            <a:r>
              <a:rPr lang="es-ES" altLang="es-ES" sz="2800" b="1" dirty="0"/>
              <a:t>Índice</a:t>
            </a:r>
            <a:endParaRPr lang="es-ES" altLang="es-ES" sz="3200" b="1" dirty="0"/>
          </a:p>
        </p:txBody>
      </p:sp>
      <p:sp>
        <p:nvSpPr>
          <p:cNvPr id="13315" name="Rectangle 3">
            <a:extLst>
              <a:ext uri="{FF2B5EF4-FFF2-40B4-BE49-F238E27FC236}">
                <a16:creationId xmlns:a16="http://schemas.microsoft.com/office/drawing/2014/main" id="{EF1F5D3F-6DB8-40E8-B37D-6F84D8F2F8AD}"/>
              </a:ext>
            </a:extLst>
          </p:cNvPr>
          <p:cNvSpPr>
            <a:spLocks noGrp="1"/>
          </p:cNvSpPr>
          <p:nvPr>
            <p:ph idx="1"/>
          </p:nvPr>
        </p:nvSpPr>
        <p:spPr/>
        <p:txBody>
          <a:bodyPr/>
          <a:lstStyle/>
          <a:p>
            <a:pPr marL="685800" indent="-457200" algn="just" eaLnBrk="1" hangingPunct="1">
              <a:buFont typeface="Arial" panose="020B0604020202020204" pitchFamily="34" charset="0"/>
              <a:buAutoNum type="arabicPeriod"/>
              <a:defRPr/>
            </a:pPr>
            <a:r>
              <a:rPr lang="es-ES" altLang="es-ES" sz="2400" dirty="0">
                <a:latin typeface="Arial" panose="020B0604020202020204" pitchFamily="34" charset="0"/>
                <a:cs typeface="Arial" panose="020B0604020202020204" pitchFamily="34" charset="0"/>
              </a:rPr>
              <a:t>Presentación</a:t>
            </a:r>
          </a:p>
          <a:p>
            <a:pPr marL="685800" indent="-457200" algn="just" eaLnBrk="1" hangingPunct="1">
              <a:buFont typeface="Arial" panose="020B0604020202020204" pitchFamily="34" charset="0"/>
              <a:buAutoNum type="arabicPeriod"/>
              <a:defRPr/>
            </a:pPr>
            <a:endParaRPr lang="es-ES" altLang="es-ES" sz="2400" dirty="0">
              <a:latin typeface="Arial" panose="020B0604020202020204" pitchFamily="34" charset="0"/>
              <a:cs typeface="Arial" panose="020B0604020202020204" pitchFamily="34" charset="0"/>
            </a:endParaRPr>
          </a:p>
          <a:p>
            <a:pPr marL="228600" indent="0" algn="just" eaLnBrk="1" hangingPunct="1">
              <a:buFont typeface="Arial" panose="020B0604020202020204" pitchFamily="34" charset="0"/>
              <a:buNone/>
              <a:defRPr/>
            </a:pPr>
            <a:r>
              <a:rPr lang="es-ES" altLang="es-ES" sz="2400" dirty="0">
                <a:latin typeface="Arial" panose="020B0604020202020204" pitchFamily="34" charset="0"/>
                <a:cs typeface="Arial" panose="020B0604020202020204" pitchFamily="34" charset="0"/>
              </a:rPr>
              <a:t>2. Objetivos</a:t>
            </a:r>
          </a:p>
          <a:p>
            <a:pPr marL="228600" indent="0" algn="just" eaLnBrk="1" hangingPunct="1">
              <a:buFont typeface="Arial" panose="020B0604020202020204" pitchFamily="34" charset="0"/>
              <a:buNone/>
              <a:defRPr/>
            </a:pPr>
            <a:endParaRPr lang="es-ES" altLang="es-ES" sz="2400" dirty="0">
              <a:latin typeface="Arial" panose="020B0604020202020204" pitchFamily="34" charset="0"/>
              <a:cs typeface="Arial" panose="020B0604020202020204" pitchFamily="34" charset="0"/>
            </a:endParaRPr>
          </a:p>
          <a:p>
            <a:pPr marL="228600" indent="0" algn="just" eaLnBrk="1" hangingPunct="1">
              <a:buFont typeface="Arial" panose="020B0604020202020204" pitchFamily="34" charset="0"/>
              <a:buNone/>
              <a:defRPr/>
            </a:pPr>
            <a:r>
              <a:rPr lang="es-ES" altLang="es-ES" sz="2400" dirty="0">
                <a:latin typeface="Arial" panose="020B0604020202020204" pitchFamily="34" charset="0"/>
                <a:cs typeface="Arial" panose="020B0604020202020204" pitchFamily="34" charset="0"/>
              </a:rPr>
              <a:t>3. Metodología</a:t>
            </a:r>
          </a:p>
          <a:p>
            <a:pPr marL="228600" indent="0" algn="just" eaLnBrk="1" hangingPunct="1">
              <a:buFont typeface="Arial" panose="020B0604020202020204" pitchFamily="34" charset="0"/>
              <a:buNone/>
              <a:defRPr/>
            </a:pPr>
            <a:endParaRPr lang="es-ES" altLang="es-ES" sz="2400" dirty="0">
              <a:latin typeface="Arial" panose="020B0604020202020204" pitchFamily="34" charset="0"/>
              <a:cs typeface="Arial" panose="020B0604020202020204" pitchFamily="34" charset="0"/>
            </a:endParaRPr>
          </a:p>
          <a:p>
            <a:pPr marL="228600" indent="0" algn="just" eaLnBrk="1" hangingPunct="1">
              <a:buFont typeface="Arial" panose="020B0604020202020204" pitchFamily="34" charset="0"/>
              <a:buNone/>
              <a:defRPr/>
            </a:pPr>
            <a:r>
              <a:rPr lang="es-ES" altLang="es-ES" sz="2400" dirty="0">
                <a:latin typeface="Arial" panose="020B0604020202020204" pitchFamily="34" charset="0"/>
                <a:cs typeface="Arial" panose="020B0604020202020204" pitchFamily="34" charset="0"/>
              </a:rPr>
              <a:t>4. Avance de resultados (provisionales)</a:t>
            </a:r>
          </a:p>
          <a:p>
            <a:pPr marL="228600" indent="0" algn="just" eaLnBrk="1" hangingPunct="1">
              <a:buFont typeface="Arial" panose="020B0604020202020204" pitchFamily="34" charset="0"/>
              <a:buNone/>
              <a:defRPr/>
            </a:pPr>
            <a:endParaRPr lang="es-ES" altLang="es-ES" sz="24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Marcador de contenido 2">
            <a:extLst>
              <a:ext uri="{FF2B5EF4-FFF2-40B4-BE49-F238E27FC236}">
                <a16:creationId xmlns:a16="http://schemas.microsoft.com/office/drawing/2014/main" id="{0772EBDD-9726-47FF-B583-C260BE9E5759}"/>
              </a:ext>
            </a:extLst>
          </p:cNvPr>
          <p:cNvSpPr>
            <a:spLocks noGrp="1"/>
          </p:cNvSpPr>
          <p:nvPr>
            <p:ph idx="1"/>
          </p:nvPr>
        </p:nvSpPr>
        <p:spPr>
          <a:xfrm>
            <a:off x="457200" y="1600200"/>
            <a:ext cx="8229600" cy="4853136"/>
          </a:xfrm>
        </p:spPr>
        <p:txBody>
          <a:bodyPr/>
          <a:lstStyle/>
          <a:p>
            <a:pPr algn="just"/>
            <a:r>
              <a:rPr lang="es-ES" altLang="es-ES" sz="1800" b="1" dirty="0">
                <a:latin typeface="Verdana" panose="020B0604030504040204" pitchFamily="34" charset="0"/>
                <a:ea typeface="Times New Roman" panose="02020603050405020304" pitchFamily="18" charset="0"/>
                <a:cs typeface="Arial" panose="020B0604020202020204" pitchFamily="34" charset="0"/>
              </a:rPr>
              <a:t>6.</a:t>
            </a:r>
            <a:r>
              <a:rPr lang="es-ES" altLang="es-ES" sz="1800" dirty="0">
                <a:latin typeface="Verdana" panose="020B0604030504040204" pitchFamily="34" charset="0"/>
                <a:ea typeface="Times New Roman" panose="02020603050405020304" pitchFamily="18" charset="0"/>
                <a:cs typeface="Arial" panose="020B0604020202020204" pitchFamily="34" charset="0"/>
              </a:rPr>
              <a:t> ¿Se ajustan los</a:t>
            </a:r>
            <a:r>
              <a:rPr lang="es-ES" altLang="es-ES" sz="1800" b="1" dirty="0">
                <a:latin typeface="Verdana" panose="020B0604030504040204" pitchFamily="34" charset="0"/>
                <a:ea typeface="Times New Roman" panose="02020603050405020304" pitchFamily="18" charset="0"/>
                <a:cs typeface="Arial" panose="020B0604020202020204" pitchFamily="34" charset="0"/>
              </a:rPr>
              <a:t> servicios y prestaciones </a:t>
            </a:r>
            <a:r>
              <a:rPr lang="es-ES" altLang="es-ES" sz="1800" dirty="0">
                <a:latin typeface="Verdana" panose="020B0604030504040204" pitchFamily="34" charset="0"/>
                <a:ea typeface="Times New Roman" panose="02020603050405020304" pitchFamily="18" charset="0"/>
                <a:cs typeface="Arial" panose="020B0604020202020204" pitchFamily="34" charset="0"/>
              </a:rPr>
              <a:t>proporcionados por el SAAD a las necesidades de las personas en situación de dependencia en nuestro país?.</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-Los servicios y prestaciones del SAAD no se ajustan suficientemente a las necesidades de las personas en situación de dependencia, debido tanto a la escasa intensidad de la mayoría de ellas, como a sus limitaciones en términos de calidad y a la propia limitación del catálogo de prestaciones y servicios, definido hace casi 20 años. </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-El 80% de las personas con dependencia que residen en hogares particulares deben complementar los servicios y prestaciones del SAAD con cuidados informales o servicios contratados de forma particular.</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-El 31% de las personas que acceden al sistema reciben únicamente la PECEF, con una cuantía media que oscila entre los 138 euros mensuales para el Grado I y los 334 para el Grado III.</a:t>
            </a:r>
          </a:p>
          <a:p>
            <a:pPr algn="just"/>
            <a:endParaRPr lang="es-ES" altLang="es-ES" dirty="0">
              <a:ea typeface="Times New Roman" panose="02020603050405020304" pitchFamily="18" charset="0"/>
              <a:cs typeface="Arial" panose="020B0604020202020204" pitchFamily="34" charset="0"/>
            </a:endParaRPr>
          </a:p>
        </p:txBody>
      </p:sp>
      <p:sp>
        <p:nvSpPr>
          <p:cNvPr id="5" name="Rectangle 2">
            <a:extLst>
              <a:ext uri="{FF2B5EF4-FFF2-40B4-BE49-F238E27FC236}">
                <a16:creationId xmlns:a16="http://schemas.microsoft.com/office/drawing/2014/main" id="{BBBFAF40-666A-4B64-8CEA-C755197A9B1B}"/>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b="1"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Marcador de contenido 2">
            <a:extLst>
              <a:ext uri="{FF2B5EF4-FFF2-40B4-BE49-F238E27FC236}">
                <a16:creationId xmlns:a16="http://schemas.microsoft.com/office/drawing/2014/main" id="{37C990C8-EBF5-4CDC-94F7-14A2906E7803}"/>
              </a:ext>
            </a:extLst>
          </p:cNvPr>
          <p:cNvSpPr>
            <a:spLocks noGrp="1"/>
          </p:cNvSpPr>
          <p:nvPr>
            <p:ph idx="1"/>
          </p:nvPr>
        </p:nvSpPr>
        <p:spPr/>
        <p:txBody>
          <a:bodyPr/>
          <a:lstStyle/>
          <a:p>
            <a:pPr algn="just"/>
            <a:r>
              <a:rPr lang="es-ES" altLang="es-ES" sz="1800" dirty="0">
                <a:latin typeface="Verdana" panose="020B0604030504040204" pitchFamily="34" charset="0"/>
                <a:cs typeface="Times New Roman" panose="02020603050405020304" pitchFamily="18" charset="0"/>
              </a:rPr>
              <a:t>La intensidad horaria media del SAD y las cuantías medias de las prestaciones, tanto la PECEF como las PEVS, son insuficientes para dar una respuesta eficaz a las personas que las reciben.</a:t>
            </a:r>
          </a:p>
          <a:p>
            <a:pPr algn="just"/>
            <a:endParaRPr lang="es-ES" altLang="es-ES" sz="1800" dirty="0">
              <a:ea typeface="Calibri" panose="020F0502020204030204" pitchFamily="34" charset="0"/>
              <a:cs typeface="Times New Roman" panose="02020603050405020304" pitchFamily="18" charset="0"/>
            </a:endParaRPr>
          </a:p>
          <a:p>
            <a:pPr algn="just"/>
            <a:r>
              <a:rPr lang="es-ES" altLang="es-ES" sz="1800" dirty="0">
                <a:latin typeface="Verdana" panose="020B0604030504040204" pitchFamily="34" charset="0"/>
                <a:ea typeface="Times New Roman" panose="02020603050405020304" pitchFamily="18" charset="0"/>
                <a:cs typeface="ArialMT"/>
              </a:rPr>
              <a:t>La </a:t>
            </a:r>
            <a:r>
              <a:rPr lang="es-ES" altLang="es-ES" sz="1800" b="1" dirty="0">
                <a:latin typeface="Verdana" panose="020B0604030504040204" pitchFamily="34" charset="0"/>
                <a:ea typeface="Times New Roman" panose="02020603050405020304" pitchFamily="18" charset="0"/>
                <a:cs typeface="ArialMT"/>
              </a:rPr>
              <a:t>calidad de los servicios de atención directa, tanto en el domicilio como el entorno residencial, es mejorable</a:t>
            </a:r>
            <a:r>
              <a:rPr lang="es-ES" altLang="es-ES" sz="1800" dirty="0">
                <a:latin typeface="Verdana" panose="020B0604030504040204" pitchFamily="34" charset="0"/>
                <a:ea typeface="Times New Roman" panose="02020603050405020304" pitchFamily="18" charset="0"/>
                <a:cs typeface="ArialMT"/>
              </a:rPr>
              <a:t>. Las limitaciones detectadas son previas a la COVID y se refieren, fundamentalmente, a las dificultades para ofrecer una atención suficientemente personalizada. Estas dificultades se deben tanto a la falta de recursos económicos y profesionales, como a la persistencia de prácticas organizativas y profesionales que dificultan una atención suficientemente personalizada, tanto en residencia como a domicilio.</a:t>
            </a:r>
            <a:endParaRPr lang="es-ES" altLang="es-ES" sz="1800" dirty="0">
              <a:ea typeface="Calibri" panose="020F0502020204030204" pitchFamily="34" charset="0"/>
              <a:cs typeface="Times New Roman" panose="02020603050405020304" pitchFamily="18" charset="0"/>
            </a:endParaRPr>
          </a:p>
          <a:p>
            <a:endParaRPr lang="es-ES" altLang="es-ES" dirty="0"/>
          </a:p>
        </p:txBody>
      </p:sp>
      <p:sp>
        <p:nvSpPr>
          <p:cNvPr id="5" name="Rectangle 2">
            <a:extLst>
              <a:ext uri="{FF2B5EF4-FFF2-40B4-BE49-F238E27FC236}">
                <a16:creationId xmlns:a16="http://schemas.microsoft.com/office/drawing/2014/main" id="{33240173-921A-4FC9-A791-F4E54BD6085C}"/>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Marcador de contenido 2">
            <a:extLst>
              <a:ext uri="{FF2B5EF4-FFF2-40B4-BE49-F238E27FC236}">
                <a16:creationId xmlns:a16="http://schemas.microsoft.com/office/drawing/2014/main" id="{73F9C9EB-E1C2-41A1-B0BB-D6A165E847C6}"/>
              </a:ext>
            </a:extLst>
          </p:cNvPr>
          <p:cNvSpPr>
            <a:spLocks noGrp="1"/>
          </p:cNvSpPr>
          <p:nvPr>
            <p:ph idx="1"/>
          </p:nvPr>
        </p:nvSpPr>
        <p:spPr/>
        <p:txBody>
          <a:bodyPr/>
          <a:lstStyle/>
          <a:p>
            <a:pPr algn="just"/>
            <a:r>
              <a:rPr lang="es-ES" altLang="es-ES" sz="1800">
                <a:latin typeface="Verdana" panose="020B0604030504040204" pitchFamily="34" charset="0"/>
                <a:cs typeface="Times New Roman" panose="02020603050405020304" pitchFamily="18" charset="0"/>
              </a:rPr>
              <a:t>El desarrollo de las herramientas comunes de </a:t>
            </a:r>
            <a:r>
              <a:rPr lang="es-ES" altLang="es-ES" sz="1800" b="1">
                <a:latin typeface="Verdana" panose="020B0604030504040204" pitchFamily="34" charset="0"/>
                <a:cs typeface="Times New Roman" panose="02020603050405020304" pitchFamily="18" charset="0"/>
              </a:rPr>
              <a:t>acreditación de la calidad</a:t>
            </a:r>
            <a:r>
              <a:rPr lang="es-ES" altLang="es-ES" sz="1800">
                <a:latin typeface="Verdana" panose="020B0604030504040204" pitchFamily="34" charset="0"/>
                <a:cs typeface="Times New Roman" panose="02020603050405020304" pitchFamily="18" charset="0"/>
              </a:rPr>
              <a:t> en el ámbito del SAAD que se establecieron tras la aprobación de la LAPAD puede ser considerado como manifiestamente insuficiente. </a:t>
            </a:r>
          </a:p>
          <a:p>
            <a:pPr algn="just"/>
            <a:r>
              <a:rPr lang="es-ES" altLang="es-ES" sz="1800">
                <a:latin typeface="Verdana" panose="020B0604030504040204" pitchFamily="34" charset="0"/>
                <a:cs typeface="Times New Roman" panose="02020603050405020304" pitchFamily="18" charset="0"/>
              </a:rPr>
              <a:t>A su vez, el </a:t>
            </a:r>
            <a:r>
              <a:rPr lang="es-ES" altLang="es-ES" sz="1800" b="1">
                <a:latin typeface="Verdana" panose="020B0604030504040204" pitchFamily="34" charset="0"/>
                <a:cs typeface="Times New Roman" panose="02020603050405020304" pitchFamily="18" charset="0"/>
              </a:rPr>
              <a:t>marco normativo desarrollado a escala autonómica</a:t>
            </a:r>
            <a:r>
              <a:rPr lang="es-ES" altLang="es-ES" sz="1800">
                <a:latin typeface="Verdana" panose="020B0604030504040204" pitchFamily="34" charset="0"/>
                <a:cs typeface="Times New Roman" panose="02020603050405020304" pitchFamily="18" charset="0"/>
              </a:rPr>
              <a:t> para la regulación de la calidad de la atención se caracteriza por su dispersión, heterogeneidad y, en algunos casos, obsolescencia. </a:t>
            </a:r>
          </a:p>
          <a:p>
            <a:pPr algn="just"/>
            <a:r>
              <a:rPr lang="es-ES" altLang="es-ES" sz="1800">
                <a:latin typeface="Verdana" panose="020B0604030504040204" pitchFamily="34" charset="0"/>
                <a:cs typeface="Times New Roman" panose="02020603050405020304" pitchFamily="18" charset="0"/>
              </a:rPr>
              <a:t>En los últimos años, sin embargo, como consecuencia en parte del impacto de la pandemia en los centros y servicios de atención a la dependencia, se </a:t>
            </a:r>
            <a:r>
              <a:rPr lang="es-ES" altLang="es-ES" sz="1800" b="1">
                <a:latin typeface="Verdana" panose="020B0604030504040204" pitchFamily="34" charset="0"/>
                <a:cs typeface="Times New Roman" panose="02020603050405020304" pitchFamily="18" charset="0"/>
              </a:rPr>
              <a:t>ha realizado por parte de algunas CCAA un esfuerzo importante para la actualización de este marco normativo</a:t>
            </a:r>
            <a:r>
              <a:rPr lang="es-ES" altLang="es-ES" sz="1800">
                <a:latin typeface="Verdana" panose="020B0604030504040204" pitchFamily="34" charset="0"/>
                <a:cs typeface="Times New Roman" panose="02020603050405020304" pitchFamily="18" charset="0"/>
              </a:rPr>
              <a:t>.</a:t>
            </a:r>
            <a:endParaRPr lang="es-ES" altLang="es-ES" sz="1800">
              <a:ea typeface="Calibri" panose="020F0502020204030204" pitchFamily="34" charset="0"/>
              <a:cs typeface="Times New Roman" panose="02020603050405020304" pitchFamily="18" charset="0"/>
            </a:endParaRPr>
          </a:p>
          <a:p>
            <a:endParaRPr lang="es-ES" altLang="es-ES"/>
          </a:p>
        </p:txBody>
      </p:sp>
      <p:sp>
        <p:nvSpPr>
          <p:cNvPr id="5" name="Rectangle 2">
            <a:extLst>
              <a:ext uri="{FF2B5EF4-FFF2-40B4-BE49-F238E27FC236}">
                <a16:creationId xmlns:a16="http://schemas.microsoft.com/office/drawing/2014/main" id="{E0649A3A-75B3-4657-B4EF-1FA1DF38A271}"/>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Marcador de contenido 2">
            <a:extLst>
              <a:ext uri="{FF2B5EF4-FFF2-40B4-BE49-F238E27FC236}">
                <a16:creationId xmlns:a16="http://schemas.microsoft.com/office/drawing/2014/main" id="{7F334EED-D2DA-401E-9FB5-A7CB5F3D0C46}"/>
              </a:ext>
            </a:extLst>
          </p:cNvPr>
          <p:cNvSpPr>
            <a:spLocks noGrp="1"/>
          </p:cNvSpPr>
          <p:nvPr>
            <p:ph idx="1"/>
          </p:nvPr>
        </p:nvSpPr>
        <p:spPr/>
        <p:txBody>
          <a:bodyPr/>
          <a:lstStyle/>
          <a:p>
            <a:pPr algn="just"/>
            <a:r>
              <a:rPr lang="es-ES" altLang="es-ES" sz="1800" dirty="0">
                <a:latin typeface="Verdana" panose="020B0604030504040204" pitchFamily="34" charset="0"/>
                <a:cs typeface="Times New Roman" panose="02020603050405020304" pitchFamily="18" charset="0"/>
              </a:rPr>
              <a:t>Existe un consenso generalizado a la hora de subrayar la necesidad de </a:t>
            </a:r>
            <a:r>
              <a:rPr lang="es-ES" altLang="es-ES" sz="1800" b="1" dirty="0">
                <a:latin typeface="Verdana" panose="020B0604030504040204" pitchFamily="34" charset="0"/>
                <a:cs typeface="Times New Roman" panose="02020603050405020304" pitchFamily="18" charset="0"/>
              </a:rPr>
              <a:t>reorientar y reforzar los servicios y procedimientos establecidos para la inspección de los servicios</a:t>
            </a:r>
            <a:r>
              <a:rPr lang="es-ES" altLang="es-ES" sz="1800" dirty="0">
                <a:latin typeface="Verdana" panose="020B0604030504040204" pitchFamily="34" charset="0"/>
                <a:cs typeface="Times New Roman" panose="02020603050405020304" pitchFamily="18" charset="0"/>
              </a:rPr>
              <a:t>.</a:t>
            </a:r>
          </a:p>
          <a:p>
            <a:pPr algn="just"/>
            <a:r>
              <a:rPr lang="es-ES" altLang="es-ES" sz="1800" dirty="0">
                <a:latin typeface="Verdana" panose="020B0604030504040204" pitchFamily="34" charset="0"/>
                <a:ea typeface="Times New Roman" panose="02020603050405020304" pitchFamily="18" charset="0"/>
                <a:cs typeface="ArialMT"/>
              </a:rPr>
              <a:t>Las herramientas desarrolladas en los últimos años para la aplicación del </a:t>
            </a:r>
            <a:r>
              <a:rPr lang="es-ES" altLang="es-ES" sz="1800" b="1" dirty="0">
                <a:latin typeface="Verdana" panose="020B0604030504040204" pitchFamily="34" charset="0"/>
                <a:ea typeface="Times New Roman" panose="02020603050405020304" pitchFamily="18" charset="0"/>
                <a:cs typeface="ArialMT"/>
              </a:rPr>
              <a:t>concierto</a:t>
            </a:r>
            <a:r>
              <a:rPr lang="es-ES" altLang="es-ES" sz="1800" dirty="0">
                <a:latin typeface="Verdana" panose="020B0604030504040204" pitchFamily="34" charset="0"/>
                <a:ea typeface="Times New Roman" panose="02020603050405020304" pitchFamily="18" charset="0"/>
                <a:cs typeface="ArialMT"/>
              </a:rPr>
              <a:t> social sólo en parte han sido capaces de introducir elementos sustantivos para la mejora de la calidad de la atención.</a:t>
            </a:r>
          </a:p>
          <a:p>
            <a:pPr algn="just"/>
            <a:r>
              <a:rPr lang="es-ES" altLang="es-ES" sz="1800" dirty="0">
                <a:latin typeface="Verdana" panose="020B0604030504040204" pitchFamily="34" charset="0"/>
                <a:cs typeface="Times New Roman" panose="02020603050405020304" pitchFamily="18" charset="0"/>
              </a:rPr>
              <a:t>El desarrollo de </a:t>
            </a:r>
            <a:r>
              <a:rPr lang="es-ES" altLang="es-ES" sz="1800" b="1" dirty="0">
                <a:latin typeface="Verdana" panose="020B0604030504040204" pitchFamily="34" charset="0"/>
                <a:cs typeface="Times New Roman" panose="02020603050405020304" pitchFamily="18" charset="0"/>
              </a:rPr>
              <a:t>herramientas de certificación, normalización y publicación de estándares y guías de buenas prácticas ha sido escaso y, sobre todo, heterogéneo y disperso</a:t>
            </a:r>
            <a:r>
              <a:rPr lang="es-ES" altLang="es-ES" sz="1800" dirty="0">
                <a:latin typeface="Verdana" panose="020B0604030504040204" pitchFamily="34" charset="0"/>
                <a:cs typeface="Times New Roman" panose="02020603050405020304" pitchFamily="18" charset="0"/>
              </a:rPr>
              <a:t>. La ausencia de un marco de directrices comunes de calidad, para el conjunto de los centros del SAAD, contrasta con la importancia que la generación de estándares comunes de calidad tiene en los modelos de gestión de la calidad de los países de nuestro entorno.</a:t>
            </a:r>
            <a:endParaRPr lang="es-ES" altLang="es-ES" sz="1800" dirty="0">
              <a:cs typeface="Calibri" panose="020F0502020204030204" pitchFamily="34" charset="0"/>
            </a:endParaRPr>
          </a:p>
          <a:p>
            <a:endParaRPr lang="es-ES" altLang="es-ES" sz="1800" dirty="0">
              <a:cs typeface="Calibri" panose="020F0502020204030204" pitchFamily="34" charset="0"/>
            </a:endParaRPr>
          </a:p>
          <a:p>
            <a:endParaRPr lang="es-ES" altLang="es-ES" dirty="0"/>
          </a:p>
        </p:txBody>
      </p:sp>
      <p:sp>
        <p:nvSpPr>
          <p:cNvPr id="5" name="Rectangle 2">
            <a:extLst>
              <a:ext uri="{FF2B5EF4-FFF2-40B4-BE49-F238E27FC236}">
                <a16:creationId xmlns:a16="http://schemas.microsoft.com/office/drawing/2014/main" id="{5EF6C1CF-4995-4255-BA5F-E274336B9319}"/>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Marcador de contenido 2">
            <a:extLst>
              <a:ext uri="{FF2B5EF4-FFF2-40B4-BE49-F238E27FC236}">
                <a16:creationId xmlns:a16="http://schemas.microsoft.com/office/drawing/2014/main" id="{B60A8D16-7D0E-4151-AA2D-A3437EB92E7D}"/>
              </a:ext>
            </a:extLst>
          </p:cNvPr>
          <p:cNvSpPr>
            <a:spLocks noGrp="1"/>
          </p:cNvSpPr>
          <p:nvPr>
            <p:ph idx="1"/>
          </p:nvPr>
        </p:nvSpPr>
        <p:spPr/>
        <p:txBody>
          <a:bodyPr/>
          <a:lstStyle/>
          <a:p>
            <a:r>
              <a:rPr lang="es-ES" altLang="es-ES" sz="2000" b="1" dirty="0">
                <a:latin typeface="Arial" panose="020B0604020202020204" pitchFamily="34" charset="0"/>
                <a:cs typeface="Arial" panose="020B0604020202020204" pitchFamily="34" charset="0"/>
              </a:rPr>
              <a:t>7.¿Se ha desarrollado la igualdad de género en el SAAD y en los cuidados de dependencia en general?.</a:t>
            </a:r>
          </a:p>
          <a:p>
            <a:r>
              <a:rPr lang="es-ES" altLang="es-ES" sz="2000" b="1" dirty="0">
                <a:latin typeface="Arial" panose="020B0604020202020204" pitchFamily="34" charset="0"/>
                <a:cs typeface="Arial" panose="020B0604020202020204" pitchFamily="34" charset="0"/>
              </a:rPr>
              <a:t>A) Dentro del hogar</a:t>
            </a:r>
            <a:r>
              <a:rPr lang="es-ES" altLang="es-ES" sz="2000" dirty="0">
                <a:latin typeface="Arial" panose="020B0604020202020204" pitchFamily="34" charset="0"/>
                <a:cs typeface="Arial" panose="020B0604020202020204" pitchFamily="34" charset="0"/>
              </a:rPr>
              <a:t>:</a:t>
            </a:r>
          </a:p>
          <a:p>
            <a:pPr algn="just"/>
            <a:r>
              <a:rPr lang="es-ES" altLang="es-ES" sz="1800" dirty="0">
                <a:latin typeface="Verdana" panose="020B0604030504040204" pitchFamily="34" charset="0"/>
                <a:cs typeface="Times New Roman" panose="02020603050405020304" pitchFamily="18" charset="0"/>
              </a:rPr>
              <a:t>Según la EDAD 2020, el 59,1% de las personas en situación de dependencia reciben cuidados de miembros de su hogar y, en un 50,8% de los casos, hay parientes no convivientes en la provisión.</a:t>
            </a:r>
            <a:endParaRPr lang="es-ES" altLang="es-ES" sz="2000" dirty="0">
              <a:latin typeface="Arial" panose="020B0604020202020204" pitchFamily="34" charset="0"/>
              <a:cs typeface="Arial" panose="020B0604020202020204" pitchFamily="34" charset="0"/>
            </a:endParaRPr>
          </a:p>
          <a:p>
            <a:pPr algn="just"/>
            <a:r>
              <a:rPr lang="es-ES" altLang="es-ES" sz="1800" dirty="0">
                <a:latin typeface="Verdana" panose="020B0604030504040204" pitchFamily="34" charset="0"/>
                <a:cs typeface="Times New Roman" panose="02020603050405020304" pitchFamily="18" charset="0"/>
              </a:rPr>
              <a:t>De entre todas personas cuidadoras que viven fuera del hogar de la persona receptora, las trabajadoras contratadas son el 43,3%, mayoritariamente empleo doméstico, pero también se atisba una participación relevante de personal socio-sanitario (15,4%) y de asistentes personales (8,3%), aunque no se ofrece información de si pertenecen o no a los servicios sociales públicos. </a:t>
            </a:r>
            <a:endParaRPr lang="es-ES" altLang="es-ES" sz="2000" b="1" dirty="0"/>
          </a:p>
        </p:txBody>
      </p:sp>
      <p:sp>
        <p:nvSpPr>
          <p:cNvPr id="5" name="Rectangle 2">
            <a:extLst>
              <a:ext uri="{FF2B5EF4-FFF2-40B4-BE49-F238E27FC236}">
                <a16:creationId xmlns:a16="http://schemas.microsoft.com/office/drawing/2014/main" id="{810072A1-9566-423E-AE83-299482551B2D}"/>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Marcador de contenido 2">
            <a:extLst>
              <a:ext uri="{FF2B5EF4-FFF2-40B4-BE49-F238E27FC236}">
                <a16:creationId xmlns:a16="http://schemas.microsoft.com/office/drawing/2014/main" id="{8F5F96AD-A1FD-4EF3-8744-610DD7271DD0}"/>
              </a:ext>
            </a:extLst>
          </p:cNvPr>
          <p:cNvSpPr>
            <a:spLocks noGrp="1"/>
          </p:cNvSpPr>
          <p:nvPr>
            <p:ph idx="1"/>
          </p:nvPr>
        </p:nvSpPr>
        <p:spPr/>
        <p:txBody>
          <a:bodyPr/>
          <a:lstStyle/>
          <a:p>
            <a:pPr algn="just"/>
            <a:r>
              <a:rPr lang="es-ES" altLang="es-ES" sz="1800" dirty="0">
                <a:latin typeface="Verdana" panose="020B0604030504040204" pitchFamily="34" charset="0"/>
                <a:cs typeface="Times New Roman" panose="02020603050405020304" pitchFamily="18" charset="0"/>
              </a:rPr>
              <a:t>La intensidad que requieren las tareas de atención y el tiempo de implicación supone que el 45,1% de los miembros del hogar proveen asistencia durante más de 10 horas al día, mientras que esta cifra se rebaja a menos de 2 horas diarias en el 87,6% de las cuidadoras contratadas.</a:t>
            </a:r>
          </a:p>
          <a:p>
            <a:pPr algn="just"/>
            <a:r>
              <a:rPr lang="es-ES" altLang="es-ES" sz="1800" dirty="0">
                <a:latin typeface="Verdana" panose="020B0604030504040204" pitchFamily="34" charset="0"/>
                <a:cs typeface="Times New Roman" panose="02020603050405020304" pitchFamily="18" charset="0"/>
              </a:rPr>
              <a:t>El perfil sociodemográfico de las personas cuidadoras principales, es otra muestra del auge de esta involucración masculina en la provisión. El porcentaje de </a:t>
            </a:r>
            <a:r>
              <a:rPr lang="es-ES" altLang="es-ES" sz="1800" b="1" dirty="0">
                <a:latin typeface="Verdana" panose="020B0604030504040204" pitchFamily="34" charset="0"/>
                <a:cs typeface="Times New Roman" panose="02020603050405020304" pitchFamily="18" charset="0"/>
              </a:rPr>
              <a:t>mujeres es del 69,2% frente al 30,8% de hombres </a:t>
            </a:r>
            <a:r>
              <a:rPr lang="es-ES" altLang="es-ES" sz="1800" dirty="0">
                <a:latin typeface="Verdana" panose="020B0604030504040204" pitchFamily="34" charset="0"/>
                <a:cs typeface="Times New Roman" panose="02020603050405020304" pitchFamily="18" charset="0"/>
              </a:rPr>
              <a:t>(en la EDAD 2008 la participación de los hombres se situó en un 18,4%). En términos de edad y nivel de estudios no existen diferencias significativas según sexo entre las personas cuidadoras principales. El 56,2% está entre los 45 y los 64 años y los estudios intermedios son los mayoritarios</a:t>
            </a:r>
            <a:endParaRPr lang="es-ES" altLang="es-ES" sz="1800" dirty="0">
              <a:ea typeface="Calibri" panose="020F0502020204030204" pitchFamily="34" charset="0"/>
              <a:cs typeface="Times New Roman" panose="02020603050405020304" pitchFamily="18" charset="0"/>
            </a:endParaRPr>
          </a:p>
          <a:p>
            <a:endParaRPr lang="es-ES" altLang="es-ES" dirty="0"/>
          </a:p>
        </p:txBody>
      </p:sp>
      <p:sp>
        <p:nvSpPr>
          <p:cNvPr id="5" name="Rectangle 2">
            <a:extLst>
              <a:ext uri="{FF2B5EF4-FFF2-40B4-BE49-F238E27FC236}">
                <a16:creationId xmlns:a16="http://schemas.microsoft.com/office/drawing/2014/main" id="{75B129C4-59DA-4FCF-A9D0-CB9D2F0F7473}"/>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Marcador de contenido 2">
            <a:extLst>
              <a:ext uri="{FF2B5EF4-FFF2-40B4-BE49-F238E27FC236}">
                <a16:creationId xmlns:a16="http://schemas.microsoft.com/office/drawing/2014/main" id="{F30A6A5B-8759-418D-A639-74428C0332E1}"/>
              </a:ext>
            </a:extLst>
          </p:cNvPr>
          <p:cNvSpPr>
            <a:spLocks noGrp="1"/>
          </p:cNvSpPr>
          <p:nvPr>
            <p:ph idx="1"/>
          </p:nvPr>
        </p:nvSpPr>
        <p:spPr/>
        <p:txBody>
          <a:bodyPr/>
          <a:lstStyle/>
          <a:p>
            <a:pPr algn="just"/>
            <a:r>
              <a:rPr lang="es-ES" altLang="es-ES" sz="1800" dirty="0">
                <a:latin typeface="Verdana" panose="020B0604030504040204" pitchFamily="34" charset="0"/>
                <a:cs typeface="Times New Roman" panose="02020603050405020304" pitchFamily="18" charset="0"/>
              </a:rPr>
              <a:t>Las mujeres combinan en mayor medida que los hombres la ocupación remunerada con los cuidados (el 41,6%, frente al 32,2% de los hombres). El porcentaje de hombres cuidadores que están jubilados es la pauta mayoritaria y ascienden al 43,4% (frente al 19,5% de las mujeres). </a:t>
            </a:r>
          </a:p>
          <a:p>
            <a:pPr algn="just"/>
            <a:r>
              <a:rPr lang="es-ES" altLang="es-ES" sz="1800" b="1" dirty="0">
                <a:latin typeface="Verdana" panose="020B0604030504040204" pitchFamily="34" charset="0"/>
                <a:ea typeface="Calibri" panose="020F0502020204030204" pitchFamily="34" charset="0"/>
                <a:cs typeface="Times New Roman" panose="02020603050405020304" pitchFamily="18" charset="0"/>
              </a:rPr>
              <a:t>B) Las trabajadoras que se dedican a la provisión de cuidado</a:t>
            </a:r>
            <a:r>
              <a:rPr lang="es-ES" altLang="es-ES" sz="1800" dirty="0">
                <a:latin typeface="Verdana" panose="020B0604030504040204" pitchFamily="34" charset="0"/>
                <a:ea typeface="Calibri" panose="020F0502020204030204" pitchFamily="34" charset="0"/>
                <a:cs typeface="Times New Roman" panose="02020603050405020304" pitchFamily="18" charset="0"/>
              </a:rPr>
              <a:t> </a:t>
            </a:r>
            <a:r>
              <a:rPr lang="es-ES" altLang="es-ES" sz="1800" b="1" dirty="0">
                <a:latin typeface="Verdana" panose="020B0604030504040204" pitchFamily="34" charset="0"/>
                <a:ea typeface="Calibri" panose="020F0502020204030204" pitchFamily="34" charset="0"/>
                <a:cs typeface="Times New Roman" panose="02020603050405020304" pitchFamily="18" charset="0"/>
              </a:rPr>
              <a:t>social</a:t>
            </a:r>
            <a:r>
              <a:rPr lang="es-ES" altLang="es-ES" sz="1800" dirty="0">
                <a:latin typeface="Verdana" panose="020B0604030504040204" pitchFamily="34" charset="0"/>
                <a:ea typeface="Calibri" panose="020F0502020204030204" pitchFamily="34" charset="0"/>
                <a:cs typeface="Times New Roman" panose="02020603050405020304" pitchFamily="18" charset="0"/>
              </a:rPr>
              <a:t> suponen en 2021 el </a:t>
            </a:r>
            <a:r>
              <a:rPr lang="es-ES" altLang="es-ES" sz="1800" b="1" dirty="0">
                <a:latin typeface="Verdana" panose="020B0604030504040204" pitchFamily="34" charset="0"/>
                <a:ea typeface="Calibri" panose="020F0502020204030204" pitchFamily="34" charset="0"/>
                <a:cs typeface="Times New Roman" panose="02020603050405020304" pitchFamily="18" charset="0"/>
              </a:rPr>
              <a:t>7,8% de las mujeres ocupadas </a:t>
            </a:r>
            <a:r>
              <a:rPr lang="es-ES" altLang="es-ES" sz="1800" dirty="0">
                <a:latin typeface="Verdana" panose="020B0604030504040204" pitchFamily="34" charset="0"/>
                <a:ea typeface="Calibri" panose="020F0502020204030204" pitchFamily="34" charset="0"/>
                <a:cs typeface="Times New Roman" panose="02020603050405020304" pitchFamily="18" charset="0"/>
              </a:rPr>
              <a:t>(EPA). El principal espacio de provisión son los hogares privados. El </a:t>
            </a:r>
            <a:r>
              <a:rPr lang="es-ES" altLang="es-ES" sz="1800" b="1" dirty="0">
                <a:latin typeface="Verdana" panose="020B0604030504040204" pitchFamily="34" charset="0"/>
                <a:ea typeface="Calibri" panose="020F0502020204030204" pitchFamily="34" charset="0"/>
                <a:cs typeface="Times New Roman" panose="02020603050405020304" pitchFamily="18" charset="0"/>
              </a:rPr>
              <a:t>66,0% de estas trabajadoras son empleadas de hogar contratadas o bien como cuidadoras a domicilio</a:t>
            </a:r>
            <a:r>
              <a:rPr lang="es-ES" altLang="es-ES" sz="1800" dirty="0">
                <a:latin typeface="Verdana" panose="020B0604030504040204" pitchFamily="34" charset="0"/>
                <a:ea typeface="Calibri" panose="020F0502020204030204" pitchFamily="34" charset="0"/>
                <a:cs typeface="Times New Roman" panose="02020603050405020304" pitchFamily="18" charset="0"/>
              </a:rPr>
              <a:t> (el 21,5%) o bien como trabajadoras domésticas (el 78,4%). Las trabajadoras </a:t>
            </a:r>
            <a:r>
              <a:rPr lang="es-ES" altLang="es-ES" sz="1800" b="1" dirty="0">
                <a:latin typeface="Verdana" panose="020B0604030504040204" pitchFamily="34" charset="0"/>
                <a:ea typeface="Calibri" panose="020F0502020204030204" pitchFamily="34" charset="0"/>
                <a:cs typeface="Times New Roman" panose="02020603050405020304" pitchFamily="18" charset="0"/>
              </a:rPr>
              <a:t>en centros residenciales suponen el 20,2% </a:t>
            </a:r>
            <a:r>
              <a:rPr lang="es-ES" altLang="es-ES" sz="1800" dirty="0">
                <a:latin typeface="Verdana" panose="020B0604030504040204" pitchFamily="34" charset="0"/>
                <a:ea typeface="Calibri" panose="020F0502020204030204" pitchFamily="34" charset="0"/>
                <a:cs typeface="Times New Roman" panose="02020603050405020304" pitchFamily="18" charset="0"/>
              </a:rPr>
              <a:t>de las cuidadoras (la mayor parte de ellas contratadas como auxiliares de enfermería) y el </a:t>
            </a:r>
            <a:r>
              <a:rPr lang="es-ES" altLang="es-ES" sz="1800" b="1" dirty="0">
                <a:latin typeface="Verdana" panose="020B0604030504040204" pitchFamily="34" charset="0"/>
                <a:ea typeface="Calibri" panose="020F0502020204030204" pitchFamily="34" charset="0"/>
                <a:cs typeface="Times New Roman" panose="02020603050405020304" pitchFamily="18" charset="0"/>
              </a:rPr>
              <a:t>13,9% se trata de cuidadoras en servicios sociales sin alojamiento</a:t>
            </a:r>
            <a:r>
              <a:rPr lang="es-ES" altLang="es-ES" sz="1800" dirty="0">
                <a:latin typeface="Verdana" panose="020B0604030504040204" pitchFamily="34" charset="0"/>
                <a:ea typeface="Calibri" panose="020F0502020204030204" pitchFamily="34" charset="0"/>
                <a:cs typeface="Times New Roman" panose="02020603050405020304" pitchFamily="18" charset="0"/>
              </a:rPr>
              <a:t> (especialmente el servicio de ayuda a domicilio y otros servicios sociales similares).</a:t>
            </a:r>
            <a:endParaRPr lang="es-ES" altLang="es-ES" sz="1800" dirty="0">
              <a:ea typeface="Calibri" panose="020F0502020204030204" pitchFamily="34" charset="0"/>
              <a:cs typeface="Times New Roman" panose="02020603050405020304" pitchFamily="18" charset="0"/>
            </a:endParaRPr>
          </a:p>
          <a:p>
            <a:pPr algn="just"/>
            <a:endParaRPr lang="es-ES" altLang="es-ES" sz="1800" dirty="0">
              <a:latin typeface="Verdana" panose="020B0604030504040204" pitchFamily="34" charset="0"/>
              <a:cs typeface="Times New Roman" panose="02020603050405020304" pitchFamily="18" charset="0"/>
            </a:endParaRPr>
          </a:p>
          <a:p>
            <a:pPr algn="just"/>
            <a:endParaRPr lang="es-ES" altLang="es-ES" dirty="0"/>
          </a:p>
        </p:txBody>
      </p:sp>
      <p:sp>
        <p:nvSpPr>
          <p:cNvPr id="5" name="Rectangle 2">
            <a:extLst>
              <a:ext uri="{FF2B5EF4-FFF2-40B4-BE49-F238E27FC236}">
                <a16:creationId xmlns:a16="http://schemas.microsoft.com/office/drawing/2014/main" id="{468581DF-EACD-4093-917B-55DBE8C1FC2D}"/>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Marcador de contenido 2">
            <a:extLst>
              <a:ext uri="{FF2B5EF4-FFF2-40B4-BE49-F238E27FC236}">
                <a16:creationId xmlns:a16="http://schemas.microsoft.com/office/drawing/2014/main" id="{BCCDD883-F96D-450F-9A87-A51D0492EC86}"/>
              </a:ext>
            </a:extLst>
          </p:cNvPr>
          <p:cNvSpPr>
            <a:spLocks noGrp="1"/>
          </p:cNvSpPr>
          <p:nvPr>
            <p:ph idx="1"/>
          </p:nvPr>
        </p:nvSpPr>
        <p:spPr/>
        <p:txBody>
          <a:bodyPr/>
          <a:lstStyle/>
          <a:p>
            <a:pPr algn="just"/>
            <a:r>
              <a:rPr lang="es-ES" altLang="es-ES" sz="2000" dirty="0">
                <a:latin typeface="Arial" panose="020B0604020202020204" pitchFamily="34" charset="0"/>
                <a:cs typeface="Arial" panose="020B0604020202020204" pitchFamily="34" charset="0"/>
              </a:rPr>
              <a:t>La </a:t>
            </a:r>
            <a:r>
              <a:rPr lang="es-ES" altLang="es-ES" sz="2000" b="1" dirty="0">
                <a:latin typeface="Arial" panose="020B0604020202020204" pitchFamily="34" charset="0"/>
                <a:cs typeface="Arial" panose="020B0604020202020204" pitchFamily="34" charset="0"/>
              </a:rPr>
              <a:t>elevada feminización del sector de cuidado social</a:t>
            </a:r>
            <a:r>
              <a:rPr lang="es-ES" altLang="es-ES" sz="2000" dirty="0">
                <a:latin typeface="Arial" panose="020B0604020202020204" pitchFamily="34" charset="0"/>
                <a:cs typeface="Arial" panose="020B0604020202020204" pitchFamily="34" charset="0"/>
              </a:rPr>
              <a:t> es un hecho, no por sabido, relevante en muy diferentes sentidos. En todas las ocupaciones el porcentaje de mujeres supera el 90% y es especialmente relevante en el servicio doméstico, donde las trabajadoras femeninas suponen el 98,1%. </a:t>
            </a:r>
          </a:p>
          <a:p>
            <a:pPr algn="just"/>
            <a:r>
              <a:rPr lang="es-ES" altLang="es-ES" sz="2000" dirty="0">
                <a:latin typeface="Arial" panose="020B0604020202020204" pitchFamily="34" charset="0"/>
                <a:cs typeface="Arial" panose="020B0604020202020204" pitchFamily="34" charset="0"/>
              </a:rPr>
              <a:t>La segmentación según origen étnico es también importante. Son </a:t>
            </a:r>
            <a:r>
              <a:rPr lang="es-ES" altLang="es-ES" sz="2000" b="1" dirty="0">
                <a:latin typeface="Arial" panose="020B0604020202020204" pitchFamily="34" charset="0"/>
                <a:cs typeface="Arial" panose="020B0604020202020204" pitchFamily="34" charset="0"/>
              </a:rPr>
              <a:t>personas migrantes</a:t>
            </a:r>
            <a:r>
              <a:rPr lang="es-ES" altLang="es-ES" sz="2000" dirty="0">
                <a:latin typeface="Arial" panose="020B0604020202020204" pitchFamily="34" charset="0"/>
                <a:cs typeface="Arial" panose="020B0604020202020204" pitchFamily="34" charset="0"/>
              </a:rPr>
              <a:t> el 30,5% de las auxiliares de enfermería, el 48,8% de las cuidadoras a domicilio y el 64,9% de las empleadas de hogar. </a:t>
            </a:r>
          </a:p>
          <a:p>
            <a:pPr algn="just"/>
            <a:r>
              <a:rPr lang="es-ES" altLang="es-ES" sz="2000" dirty="0">
                <a:latin typeface="Arial" panose="020B0604020202020204" pitchFamily="34" charset="0"/>
                <a:ea typeface="Calibri" panose="020F0502020204030204" pitchFamily="34" charset="0"/>
                <a:cs typeface="Arial" panose="020B0604020202020204" pitchFamily="34" charset="0"/>
              </a:rPr>
              <a:t>La tasa de subempleo, afecta en 2021 al 18% de las mujeres trabajadoras del sector social (12,1% a nivel nacional de todas las trabajadoras). </a:t>
            </a:r>
          </a:p>
          <a:p>
            <a:pPr algn="just"/>
            <a:endParaRPr lang="es-ES" altLang="es-ES" sz="2000" dirty="0"/>
          </a:p>
        </p:txBody>
      </p:sp>
      <p:sp>
        <p:nvSpPr>
          <p:cNvPr id="5" name="Rectangle 2">
            <a:extLst>
              <a:ext uri="{FF2B5EF4-FFF2-40B4-BE49-F238E27FC236}">
                <a16:creationId xmlns:a16="http://schemas.microsoft.com/office/drawing/2014/main" id="{DA4A62E3-E19C-4BEF-A162-5CC75B8A7C9E}"/>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Marcador de contenido 2">
            <a:extLst>
              <a:ext uri="{FF2B5EF4-FFF2-40B4-BE49-F238E27FC236}">
                <a16:creationId xmlns:a16="http://schemas.microsoft.com/office/drawing/2014/main" id="{28E87FFC-1F11-4FA3-B320-F538DF2483A5}"/>
              </a:ext>
            </a:extLst>
          </p:cNvPr>
          <p:cNvSpPr>
            <a:spLocks noGrp="1"/>
          </p:cNvSpPr>
          <p:nvPr>
            <p:ph idx="1"/>
          </p:nvPr>
        </p:nvSpPr>
        <p:spPr/>
        <p:txBody>
          <a:bodyPr/>
          <a:lstStyle/>
          <a:p>
            <a:pPr algn="just"/>
            <a:endParaRPr lang="es-ES" altLang="es-ES" sz="1800" dirty="0">
              <a:latin typeface="Verdana" panose="020B0604030504040204" pitchFamily="34" charset="0"/>
              <a:cs typeface="Times New Roman" panose="02020603050405020304" pitchFamily="18" charset="0"/>
            </a:endParaRPr>
          </a:p>
          <a:p>
            <a:pPr algn="just"/>
            <a:r>
              <a:rPr lang="es-ES" altLang="es-ES" sz="2000" b="1" dirty="0">
                <a:latin typeface="Arial" panose="020B0604020202020204" pitchFamily="34" charset="0"/>
                <a:cs typeface="Arial" panose="020B0604020202020204" pitchFamily="34" charset="0"/>
              </a:rPr>
              <a:t>8. La dimensión discapacidad</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Desde una óptica transversal </a:t>
            </a:r>
            <a:r>
              <a:rPr lang="es-ES" altLang="es-ES" sz="1800" b="1" dirty="0">
                <a:latin typeface="Verdana" panose="020B0604030504040204" pitchFamily="34" charset="0"/>
                <a:ea typeface="Times New Roman" panose="02020603050405020304" pitchFamily="18" charset="0"/>
                <a:cs typeface="Arial" panose="020B0604020202020204" pitchFamily="34" charset="0"/>
              </a:rPr>
              <a:t>dependencia-discapacidad</a:t>
            </a:r>
            <a:r>
              <a:rPr lang="es-ES" altLang="es-ES" sz="1800" dirty="0">
                <a:latin typeface="Verdana" panose="020B0604030504040204" pitchFamily="34" charset="0"/>
                <a:ea typeface="Times New Roman" panose="02020603050405020304" pitchFamily="18" charset="0"/>
                <a:cs typeface="Arial" panose="020B0604020202020204" pitchFamily="34" charset="0"/>
              </a:rPr>
              <a:t>, de las </a:t>
            </a:r>
            <a:r>
              <a:rPr lang="es-ES" altLang="es-ES" sz="1800" b="1" dirty="0">
                <a:latin typeface="Verdana" panose="020B0604030504040204" pitchFamily="34" charset="0"/>
                <a:ea typeface="Times New Roman" panose="02020603050405020304" pitchFamily="18" charset="0"/>
                <a:cs typeface="Arial" panose="020B0604020202020204" pitchFamily="34" charset="0"/>
              </a:rPr>
              <a:t>1.422.845 personas que tienen reconocido grado de dependencia, 740.419 tienen a la vez reconocimiento de discapacidad</a:t>
            </a:r>
            <a:r>
              <a:rPr lang="es-ES" altLang="es-ES" sz="1800" dirty="0">
                <a:latin typeface="Verdana" panose="020B0604030504040204" pitchFamily="34" charset="0"/>
                <a:ea typeface="Times New Roman" panose="02020603050405020304" pitchFamily="18" charset="0"/>
                <a:cs typeface="Arial" panose="020B0604020202020204" pitchFamily="34" charset="0"/>
              </a:rPr>
              <a:t>. La mayor coincidencia de reconocimiento de discapacidad y dependencia en una misma persona se da en las edades intermedias (entre los 17 y los 50 años).</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El uso de los diferentes servicios y prestaciones económicas que hacen los usuarios del SAAD también difiere entre quienes tienen reconocida una discapacidad y quienes no. Estas diferencias pueden estar reflejando la diferente capacidad de cada tipo de servicio o prestación para dar respuesta a las necesidades de las personas con discapacidad, como al escaso desarrollo global de algunos servicios o prestaciones como los de promoción de la autonomía y la prestación de asistencia personal </a:t>
            </a:r>
            <a:endParaRPr lang="es-ES" altLang="es-ES" sz="1800" dirty="0">
              <a:ea typeface="Calibri" panose="020F0502020204030204" pitchFamily="34" charset="0"/>
              <a:cs typeface="Times New Roman" panose="02020603050405020304" pitchFamily="18" charset="0"/>
            </a:endParaRPr>
          </a:p>
          <a:p>
            <a:pPr algn="just"/>
            <a:endParaRPr lang="es-ES" altLang="es-ES" sz="2000" b="1"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37102B8B-8DFA-47CD-A496-76016C739FBD}"/>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Marcador de contenido 2">
            <a:extLst>
              <a:ext uri="{FF2B5EF4-FFF2-40B4-BE49-F238E27FC236}">
                <a16:creationId xmlns:a16="http://schemas.microsoft.com/office/drawing/2014/main" id="{3775B8EB-53D2-43C7-AEDD-8FCD56449A36}"/>
              </a:ext>
            </a:extLst>
          </p:cNvPr>
          <p:cNvSpPr>
            <a:spLocks noGrp="1"/>
          </p:cNvSpPr>
          <p:nvPr>
            <p:ph idx="1"/>
          </p:nvPr>
        </p:nvSpPr>
        <p:spPr>
          <a:xfrm>
            <a:off x="457200" y="1628775"/>
            <a:ext cx="8229600" cy="4525963"/>
          </a:xfrm>
        </p:spPr>
        <p:txBody>
          <a:bodyPr/>
          <a:lstStyle/>
          <a:p>
            <a:pPr algn="just"/>
            <a:r>
              <a:rPr lang="es-ES" altLang="es-ES" sz="2000" dirty="0">
                <a:latin typeface="Arial" panose="020B0604020202020204" pitchFamily="34" charset="0"/>
                <a:cs typeface="Arial" panose="020B0604020202020204" pitchFamily="34" charset="0"/>
              </a:rPr>
              <a:t>El análisis de los datos proporcionados por la EDAD Hogares 2020 ha permitido constatar que existe una considerable población con discapacidad potencialmente dependiente que no es atendida por el SAAD, y que está constituida mayoritariamente por mujeres de más de 67 años.  </a:t>
            </a:r>
          </a:p>
          <a:p>
            <a:pPr algn="just"/>
            <a:r>
              <a:rPr lang="es-ES" altLang="es-ES" sz="1800" dirty="0">
                <a:latin typeface="Verdana" panose="020B0604030504040204" pitchFamily="34" charset="0"/>
                <a:ea typeface="Times New Roman" panose="02020603050405020304" pitchFamily="18" charset="0"/>
                <a:cs typeface="Arial" panose="020B0604020202020204" pitchFamily="34" charset="0"/>
              </a:rPr>
              <a:t>En relación con el</a:t>
            </a:r>
            <a:r>
              <a:rPr lang="es-ES" altLang="es-ES" sz="1800" b="1" dirty="0">
                <a:latin typeface="Verdana" panose="020B0604030504040204" pitchFamily="34" charset="0"/>
                <a:ea typeface="Times New Roman" panose="02020603050405020304" pitchFamily="18" charset="0"/>
                <a:cs typeface="Arial" panose="020B0604020202020204" pitchFamily="34" charset="0"/>
              </a:rPr>
              <a:t> instrumento de valoración de la dependencia, se indica su escasa adaptación a determinados grupos de discapacidad para los que parece no estar pensado</a:t>
            </a:r>
            <a:r>
              <a:rPr lang="es-ES" altLang="es-ES" sz="1800" dirty="0">
                <a:latin typeface="Verdana" panose="020B0604030504040204" pitchFamily="34" charset="0"/>
                <a:ea typeface="Times New Roman" panose="02020603050405020304" pitchFamily="18" charset="0"/>
                <a:cs typeface="Arial" panose="020B0604020202020204" pitchFamily="34" charset="0"/>
              </a:rPr>
              <a:t>: </a:t>
            </a:r>
            <a:r>
              <a:rPr lang="es-ES" altLang="es-ES" sz="1800" b="1" dirty="0">
                <a:latin typeface="Verdana" panose="020B0604030504040204" pitchFamily="34" charset="0"/>
                <a:ea typeface="Times New Roman" panose="02020603050405020304" pitchFamily="18" charset="0"/>
                <a:cs typeface="Arial" panose="020B0604020202020204" pitchFamily="34" charset="0"/>
              </a:rPr>
              <a:t>discapacidad intelectual, daño cerebral, problemas de salud mental y aquellas condiciones de salud que presentan fases agudas,</a:t>
            </a:r>
            <a:r>
              <a:rPr lang="es-ES" altLang="es-ES" sz="1800" dirty="0">
                <a:latin typeface="Verdana" panose="020B0604030504040204" pitchFamily="34" charset="0"/>
                <a:ea typeface="Times New Roman" panose="02020603050405020304" pitchFamily="18" charset="0"/>
                <a:cs typeface="Arial" panose="020B0604020202020204" pitchFamily="34" charset="0"/>
              </a:rPr>
              <a:t> como por ejemplo las relacionadas con determinadas </a:t>
            </a:r>
            <a:r>
              <a:rPr lang="es-ES" altLang="es-ES" sz="1800" b="1" dirty="0">
                <a:latin typeface="Verdana" panose="020B0604030504040204" pitchFamily="34" charset="0"/>
                <a:ea typeface="Times New Roman" panose="02020603050405020304" pitchFamily="18" charset="0"/>
                <a:cs typeface="Arial" panose="020B0604020202020204" pitchFamily="34" charset="0"/>
              </a:rPr>
              <a:t>enfermedades raras</a:t>
            </a:r>
            <a:r>
              <a:rPr lang="es-ES" altLang="es-ES" sz="1800" dirty="0">
                <a:latin typeface="Verdana" panose="020B0604030504040204" pitchFamily="34" charset="0"/>
                <a:ea typeface="Times New Roman" panose="02020603050405020304" pitchFamily="18" charset="0"/>
                <a:cs typeface="Arial" panose="020B0604020202020204" pitchFamily="34" charset="0"/>
              </a:rPr>
              <a:t>. La formación del personal evaluador es también clave</a:t>
            </a:r>
            <a:endParaRPr lang="es-ES" altLang="es-ES" sz="20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EACE6C54-9730-48B2-91BA-9ACD4FB6B38C}"/>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1309F70-0C71-4C7F-8C95-88BBFB06FA7F}"/>
              </a:ext>
            </a:extLst>
          </p:cNvPr>
          <p:cNvSpPr>
            <a:spLocks noGrp="1"/>
          </p:cNvSpPr>
          <p:nvPr>
            <p:ph type="title"/>
          </p:nvPr>
        </p:nvSpPr>
        <p:spPr>
          <a:xfrm>
            <a:off x="971600" y="404813"/>
            <a:ext cx="7200800" cy="838200"/>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br>
              <a:rPr lang="es-ES" altLang="es-ES" sz="2400" dirty="0">
                <a:solidFill>
                  <a:prstClr val="black"/>
                </a:solidFill>
                <a:latin typeface="Arial" charset="0"/>
                <a:ea typeface="+mn-ea"/>
                <a:cs typeface="Arial" charset="0"/>
              </a:rPr>
            </a:br>
            <a:r>
              <a:rPr lang="es-ES" altLang="es-ES" sz="2400" b="1" dirty="0">
                <a:latin typeface="Arial" panose="020B0604020202020204" pitchFamily="34" charset="0"/>
                <a:cs typeface="Arial" panose="020B0604020202020204" pitchFamily="34" charset="0"/>
              </a:rPr>
              <a:t>1. Presentación</a:t>
            </a:r>
            <a:br>
              <a:rPr lang="es-ES" altLang="es-ES" sz="2400" dirty="0">
                <a:solidFill>
                  <a:prstClr val="black"/>
                </a:solidFill>
                <a:latin typeface="Arial" charset="0"/>
                <a:ea typeface="+mn-ea"/>
                <a:cs typeface="Arial" charset="0"/>
              </a:rPr>
            </a:br>
            <a:br>
              <a:rPr lang="es-ES" sz="2800" dirty="0"/>
            </a:br>
            <a:br>
              <a:rPr lang="es-ES" sz="2800" dirty="0"/>
            </a:br>
            <a:br>
              <a:rPr lang="en-US" sz="2800" dirty="0"/>
            </a:br>
            <a:r>
              <a:rPr lang="es-ES" sz="2800" dirty="0"/>
              <a:t> </a:t>
            </a:r>
          </a:p>
        </p:txBody>
      </p:sp>
      <p:sp>
        <p:nvSpPr>
          <p:cNvPr id="18435" name="Rectangle 3">
            <a:extLst>
              <a:ext uri="{FF2B5EF4-FFF2-40B4-BE49-F238E27FC236}">
                <a16:creationId xmlns:a16="http://schemas.microsoft.com/office/drawing/2014/main" id="{B03E7F5E-C8C4-46A2-8ABD-E5FA7DFAAE3A}"/>
              </a:ext>
            </a:extLst>
          </p:cNvPr>
          <p:cNvSpPr>
            <a:spLocks noGrp="1"/>
          </p:cNvSpPr>
          <p:nvPr>
            <p:ph idx="1"/>
          </p:nvPr>
        </p:nvSpPr>
        <p:spPr>
          <a:xfrm>
            <a:off x="457200" y="823913"/>
            <a:ext cx="8229600" cy="4525963"/>
          </a:xfrm>
        </p:spPr>
        <p:txBody>
          <a:bodyPr/>
          <a:lstStyle/>
          <a:p>
            <a:pPr marL="0" indent="0" algn="just" eaLnBrk="1" hangingPunct="1">
              <a:lnSpc>
                <a:spcPct val="90000"/>
              </a:lnSpc>
              <a:buFont typeface="Arial" panose="020B0604020202020204" pitchFamily="34" charset="0"/>
              <a:buNone/>
              <a:defRPr/>
            </a:pPr>
            <a:br>
              <a:rPr lang="es-ES" sz="2400" dirty="0">
                <a:latin typeface="Arial" panose="020B0604020202020204" pitchFamily="34" charset="0"/>
                <a:ea typeface="Calibri" panose="020F0502020204030204" pitchFamily="34" charset="0"/>
                <a:cs typeface="Arial" panose="020B0604020202020204" pitchFamily="34" charset="0"/>
              </a:rPr>
            </a:br>
            <a:br>
              <a:rPr lang="es-ES" sz="2400" dirty="0">
                <a:latin typeface="Arial" panose="020B0604020202020204" pitchFamily="34" charset="0"/>
                <a:ea typeface="Calibri" panose="020F0502020204030204" pitchFamily="34" charset="0"/>
                <a:cs typeface="Arial" panose="020B0604020202020204" pitchFamily="34" charset="0"/>
              </a:rPr>
            </a:br>
            <a:endParaRPr lang="es-ES" sz="2400" dirty="0">
              <a:latin typeface="Arial" panose="020B0604020202020204" pitchFamily="34" charset="0"/>
              <a:ea typeface="Calibri" panose="020F0502020204030204" pitchFamily="34" charset="0"/>
              <a:cs typeface="Arial" panose="020B0604020202020204" pitchFamily="34" charset="0"/>
            </a:endParaRPr>
          </a:p>
          <a:p>
            <a:pPr marL="0" indent="0" algn="just" eaLnBrk="1" hangingPunct="1">
              <a:lnSpc>
                <a:spcPct val="90000"/>
              </a:lnSpc>
              <a:buFont typeface="Arial" panose="020B0604020202020204" pitchFamily="34" charset="0"/>
              <a:buNone/>
              <a:defRPr/>
            </a:pPr>
            <a:r>
              <a:rPr lang="es-ES" sz="2400" dirty="0">
                <a:latin typeface="Arial" panose="020B0604020202020204" pitchFamily="34" charset="0"/>
                <a:ea typeface="Calibri" panose="020F0502020204030204" pitchFamily="34" charset="0"/>
                <a:cs typeface="Arial" panose="020B0604020202020204" pitchFamily="34" charset="0"/>
              </a:rPr>
              <a:t>-   Acuerdo del CTSSAD Octubre de 2020</a:t>
            </a:r>
          </a:p>
          <a:p>
            <a:pPr algn="just" eaLnBrk="1" hangingPunct="1">
              <a:lnSpc>
                <a:spcPct val="90000"/>
              </a:lnSpc>
              <a:buFontTx/>
              <a:buChar char="-"/>
              <a:defRPr/>
            </a:pPr>
            <a:r>
              <a:rPr lang="es-ES" sz="2400" dirty="0">
                <a:latin typeface="Arial" panose="020B0604020202020204" pitchFamily="34" charset="0"/>
                <a:ea typeface="Calibri" panose="020F0502020204030204" pitchFamily="34" charset="0"/>
                <a:cs typeface="Arial" panose="020B0604020202020204" pitchFamily="34" charset="0"/>
              </a:rPr>
              <a:t>Plan de Choque en Dependencia, aprobado por el Consejo Territorial el 15 de enero de 2021</a:t>
            </a:r>
          </a:p>
          <a:p>
            <a:pPr algn="just" eaLnBrk="1" hangingPunct="1">
              <a:lnSpc>
                <a:spcPct val="90000"/>
              </a:lnSpc>
              <a:buFontTx/>
              <a:buChar char="-"/>
              <a:defRPr/>
            </a:pPr>
            <a:r>
              <a:rPr lang="es-ES" sz="2400" dirty="0">
                <a:latin typeface="Arial" panose="020B0604020202020204" pitchFamily="34" charset="0"/>
                <a:ea typeface="Calibri" panose="020F0502020204030204" pitchFamily="34" charset="0"/>
                <a:cs typeface="Arial" panose="020B0604020202020204" pitchFamily="34" charset="0"/>
              </a:rPr>
              <a:t>Acuerdo de la Mesa de Diálogo Social en Autonomía Personal y Dependencia para la plena implementación del SAAD a lo largo de 2021 y presentación de las conclusiones al Consejo Territorial en el primer semestre de 2022. Recogido en el componente 22-reforma 1 del Plan de Recuperación, Transformación y Resiliencia de 2021</a:t>
            </a:r>
            <a:endParaRPr lang="es-ES" altLang="es-ES" sz="2400" dirty="0">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Marcador de contenido 2">
            <a:extLst>
              <a:ext uri="{FF2B5EF4-FFF2-40B4-BE49-F238E27FC236}">
                <a16:creationId xmlns:a16="http://schemas.microsoft.com/office/drawing/2014/main" id="{EC3B20B7-F94A-4186-ABFE-9A7FB72CC460}"/>
              </a:ext>
            </a:extLst>
          </p:cNvPr>
          <p:cNvSpPr>
            <a:spLocks noGrp="1"/>
          </p:cNvSpPr>
          <p:nvPr>
            <p:ph idx="1"/>
          </p:nvPr>
        </p:nvSpPr>
        <p:spPr>
          <a:xfrm>
            <a:off x="457200" y="1628775"/>
            <a:ext cx="8229600" cy="4525963"/>
          </a:xfrm>
        </p:spPr>
        <p:txBody>
          <a:bodyPr/>
          <a:lstStyle/>
          <a:p>
            <a:pPr algn="just">
              <a:lnSpc>
                <a:spcPct val="115000"/>
              </a:lnSpc>
              <a:spcBef>
                <a:spcPts val="1200"/>
              </a:spcBef>
              <a:spcAft>
                <a:spcPts val="800"/>
              </a:spcAft>
              <a:tabLst>
                <a:tab pos="803275" algn="l"/>
              </a:tabLst>
            </a:pPr>
            <a:r>
              <a:rPr lang="es-ES" altLang="es-ES" sz="1800">
                <a:latin typeface="Verdana" panose="020B0604030504040204" pitchFamily="34" charset="0"/>
                <a:ea typeface="Times New Roman" panose="02020603050405020304" pitchFamily="18" charset="0"/>
                <a:cs typeface="Arial" panose="020B0604020202020204" pitchFamily="34" charset="0"/>
              </a:rPr>
              <a:t>La experiencia de ejecución del SAAD parece haber supuesto una transferencia hacia la dependencia de ingentes recursos que anteriormente se dedicaban a diversas actividades de apoyo a la población con discapacidad, resultado una falta de generación neta de nuevos recursos. De hecho, las administraciones implicadas, especialmente autonómicas, han centralizado la gestión de los servicios de dependencia y discapacidad, bajo el paraguas de la dependencia. </a:t>
            </a:r>
            <a:endParaRPr lang="es-ES" altLang="es-ES" sz="240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3A51341B-D506-4708-B414-F50B8233AB89}"/>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Autofit/>
          </a:bodyPr>
          <a:lstStyle/>
          <a:p>
            <a:pPr marL="228600" algn="just" eaLnBrk="1" hangingPunct="1">
              <a:spcBef>
                <a:spcPct val="20000"/>
              </a:spcBef>
              <a:defRPr/>
            </a:pPr>
            <a:br>
              <a:rPr lang="es-ES" sz="2400" dirty="0"/>
            </a:br>
            <a:br>
              <a:rPr lang="es-ES" sz="2400" dirty="0"/>
            </a:br>
            <a:br>
              <a:rPr lang="es-ES" altLang="es-ES" sz="2000" dirty="0">
                <a:solidFill>
                  <a:prstClr val="black"/>
                </a:solidFill>
                <a:latin typeface="Arial" charset="0"/>
                <a:ea typeface="+mn-ea"/>
                <a:cs typeface="Arial" charset="0"/>
              </a:rPr>
            </a:br>
            <a:r>
              <a:rPr lang="es-ES" altLang="es-ES" sz="2000" dirty="0">
                <a:solidFill>
                  <a:prstClr val="black"/>
                </a:solidFill>
                <a:latin typeface="Arial" charset="0"/>
                <a:ea typeface="+mn-ea"/>
                <a:cs typeface="Arial" charset="0"/>
              </a:rPr>
              <a:t>4</a:t>
            </a:r>
            <a:r>
              <a:rPr lang="es-ES" altLang="es-ES" sz="2000" b="1" dirty="0">
                <a:solidFill>
                  <a:prstClr val="black"/>
                </a:solidFill>
                <a:latin typeface="Arial" panose="020B0604020202020204" pitchFamily="34" charset="0"/>
                <a:ea typeface="+mn-ea"/>
                <a:cs typeface="Arial" panose="020B0604020202020204" pitchFamily="34" charset="0"/>
              </a:rPr>
              <a:t>. </a:t>
            </a:r>
            <a:r>
              <a:rPr lang="es-ES" altLang="es-ES" sz="2000" b="1" dirty="0">
                <a:solidFill>
                  <a:prstClr val="black"/>
                </a:solidFill>
                <a:latin typeface="Arial" panose="020B0604020202020204" pitchFamily="34" charset="0"/>
                <a:cs typeface="Arial" panose="020B0604020202020204" pitchFamily="34" charset="0"/>
              </a:rPr>
              <a:t>AVANCE DE RESULTADOS (PROVISIONALES)</a:t>
            </a:r>
            <a:br>
              <a:rPr lang="es-ES" altLang="es-ES" sz="2000" dirty="0">
                <a:solidFill>
                  <a:prstClr val="black"/>
                </a:solidFill>
                <a:latin typeface="Arial" panose="020B0604020202020204" pitchFamily="34" charset="0"/>
                <a:ea typeface="+mn-ea"/>
                <a:cs typeface="Arial" panose="020B0604020202020204" pitchFamily="34" charset="0"/>
              </a:rPr>
            </a:br>
            <a:br>
              <a:rPr lang="es-ES" sz="2400" dirty="0"/>
            </a:br>
            <a:br>
              <a:rPr lang="en-US" sz="2400" dirty="0"/>
            </a:br>
            <a:r>
              <a:rPr lang="es-ES" sz="2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3A642B8B-9ED2-404E-A6A3-D986352596C5}"/>
              </a:ext>
            </a:extLst>
          </p:cNvPr>
          <p:cNvSpPr>
            <a:spLocks noGrp="1"/>
          </p:cNvSpPr>
          <p:nvPr>
            <p:ph idx="1"/>
          </p:nvPr>
        </p:nvSpPr>
        <p:spPr/>
        <p:txBody>
          <a:bodyPr/>
          <a:lstStyle/>
          <a:p>
            <a:pPr marL="0" indent="0" algn="just" eaLnBrk="1" hangingPunct="1">
              <a:lnSpc>
                <a:spcPct val="90000"/>
              </a:lnSpc>
              <a:buFont typeface="Arial" panose="020B0604020202020204" pitchFamily="34" charset="0"/>
              <a:buNone/>
            </a:pPr>
            <a:r>
              <a:rPr lang="es-ES" altLang="es-ES" sz="2400" dirty="0">
                <a:latin typeface="Arial" panose="020B0604020202020204" pitchFamily="34" charset="0"/>
                <a:ea typeface="Verdana" panose="020B0604030504040204" pitchFamily="34" charset="0"/>
                <a:cs typeface="Arial" panose="020B0604020202020204" pitchFamily="34" charset="0"/>
              </a:rPr>
              <a:t>Grupo de trabajo:</a:t>
            </a:r>
          </a:p>
          <a:p>
            <a:pPr marL="0" indent="0" algn="just" eaLnBrk="1" hangingPunct="1">
              <a:lnSpc>
                <a:spcPct val="90000"/>
              </a:lnSpc>
              <a:buFont typeface="Arial" panose="020B0604020202020204" pitchFamily="34" charset="0"/>
              <a:buNone/>
            </a:pPr>
            <a:endParaRPr lang="es-ES" altLang="es-ES" sz="2400" dirty="0">
              <a:latin typeface="Arial" panose="020B0604020202020204" pitchFamily="34" charset="0"/>
              <a:ea typeface="Verdana" panose="020B0604030504040204" pitchFamily="34" charset="0"/>
              <a:cs typeface="Arial" panose="020B0604020202020204" pitchFamily="34" charset="0"/>
            </a:endParaRP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Rodríguez Cabrero, Gregorio (coord.) (UAH)</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Aguilar Hendrickson, Manuel (UB)</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Huete García, Agustín (USAL)</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Jiménez Lara, Antonio (</a:t>
            </a:r>
            <a:r>
              <a:rPr lang="es-ES" altLang="es-ES" sz="2000" dirty="0" err="1">
                <a:latin typeface="Arial" panose="020B0604020202020204" pitchFamily="34" charset="0"/>
                <a:ea typeface="Verdana" panose="020B0604030504040204" pitchFamily="34" charset="0"/>
                <a:cs typeface="Arial" panose="020B0604020202020204" pitchFamily="34" charset="0"/>
              </a:rPr>
              <a:t>Intersocial</a:t>
            </a:r>
            <a:r>
              <a:rPr lang="es-ES" altLang="es-ES" sz="2000" dirty="0">
                <a:latin typeface="Arial" panose="020B0604020202020204" pitchFamily="34" charset="0"/>
                <a:ea typeface="Verdana" panose="020B0604030504040204" pitchFamily="34" charset="0"/>
                <a:cs typeface="Arial" panose="020B0604020202020204" pitchFamily="34" charset="0"/>
              </a:rPr>
              <a:t>)</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Marbán Gallego, Vicente (UAH)</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Martínez Buján, Raquel (UDC)</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Montserrat </a:t>
            </a:r>
            <a:r>
              <a:rPr lang="es-ES" altLang="es-ES" sz="2000" dirty="0" err="1">
                <a:latin typeface="Arial" panose="020B0604020202020204" pitchFamily="34" charset="0"/>
                <a:ea typeface="Verdana" panose="020B0604030504040204" pitchFamily="34" charset="0"/>
                <a:cs typeface="Arial" panose="020B0604020202020204" pitchFamily="34" charset="0"/>
              </a:rPr>
              <a:t>Codorniu</a:t>
            </a:r>
            <a:r>
              <a:rPr lang="es-ES" altLang="es-ES" sz="2000" dirty="0">
                <a:latin typeface="Arial" panose="020B0604020202020204" pitchFamily="34" charset="0"/>
                <a:ea typeface="Verdana" panose="020B0604030504040204" pitchFamily="34" charset="0"/>
                <a:cs typeface="Arial" panose="020B0604020202020204" pitchFamily="34" charset="0"/>
              </a:rPr>
              <a:t>, Julia (ESPN)</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Ramos Herrera, Mª. Carmen (UAM)</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Sosvilla Rivero, Simón (UCM)</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Vilá Mancebo, Antoni (UAB-IGOP)</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Zalakain, Joseba (SIIS)</a:t>
            </a:r>
          </a:p>
          <a:p>
            <a:pPr marL="0" indent="0" algn="just" eaLnBrk="1" hangingPunct="1">
              <a:lnSpc>
                <a:spcPct val="90000"/>
              </a:lnSpc>
              <a:buFont typeface="Arial" panose="020B0604020202020204" pitchFamily="34" charset="0"/>
              <a:buNone/>
            </a:pPr>
            <a:endParaRPr lang="es-ES" altLang="es-ES" sz="2400" dirty="0">
              <a:latin typeface="Arial" panose="020B0604020202020204" pitchFamily="34" charset="0"/>
              <a:ea typeface="Verdana" panose="020B060403050404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A2AD7451-133F-45B8-A2D6-4DEBDCE84FEA}"/>
              </a:ext>
            </a:extLst>
          </p:cNvPr>
          <p:cNvSpPr>
            <a:spLocks noGrp="1"/>
          </p:cNvSpPr>
          <p:nvPr>
            <p:ph type="title"/>
          </p:nvPr>
        </p:nvSpPr>
        <p:spPr>
          <a:xfrm>
            <a:off x="971600" y="404813"/>
            <a:ext cx="7200800" cy="838200"/>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br>
              <a:rPr lang="es-ES" altLang="es-ES" sz="2400" dirty="0">
                <a:solidFill>
                  <a:prstClr val="black"/>
                </a:solidFill>
                <a:latin typeface="Arial" charset="0"/>
                <a:ea typeface="+mn-ea"/>
                <a:cs typeface="Arial" charset="0"/>
              </a:rPr>
            </a:br>
            <a:r>
              <a:rPr lang="es-ES" altLang="es-ES" sz="2400" b="1" dirty="0">
                <a:latin typeface="Arial" panose="020B0604020202020204" pitchFamily="34" charset="0"/>
                <a:cs typeface="Arial" panose="020B0604020202020204" pitchFamily="34" charset="0"/>
              </a:rPr>
              <a:t>1. Presentación</a:t>
            </a:r>
            <a:br>
              <a:rPr lang="es-ES" altLang="es-ES" sz="2400" dirty="0">
                <a:solidFill>
                  <a:prstClr val="black"/>
                </a:solidFill>
                <a:latin typeface="Arial" charset="0"/>
                <a:ea typeface="+mn-ea"/>
                <a:cs typeface="Arial" charset="0"/>
              </a:rPr>
            </a:br>
            <a:br>
              <a:rPr lang="es-ES" sz="2800" dirty="0"/>
            </a:br>
            <a:br>
              <a:rPr lang="es-ES" sz="2800" dirty="0"/>
            </a:br>
            <a:br>
              <a:rPr lang="en-US" sz="2800" dirty="0"/>
            </a:br>
            <a:r>
              <a:rPr lang="es-ES" sz="28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82E50868-5A29-4542-BB58-E14A52F933C5}"/>
              </a:ext>
            </a:extLst>
          </p:cNvPr>
          <p:cNvSpPr>
            <a:spLocks noGrp="1"/>
          </p:cNvSpPr>
          <p:nvPr>
            <p:ph idx="1"/>
          </p:nvPr>
        </p:nvSpPr>
        <p:spPr>
          <a:xfrm>
            <a:off x="457200" y="1484784"/>
            <a:ext cx="8229600" cy="4852987"/>
          </a:xfrm>
        </p:spPr>
        <p:txBody>
          <a:bodyPr/>
          <a:lstStyle/>
          <a:p>
            <a:pPr marL="0" indent="0" algn="just" eaLnBrk="1" hangingPunct="1">
              <a:lnSpc>
                <a:spcPct val="90000"/>
              </a:lnSpc>
              <a:buFont typeface="Arial" panose="020B0604020202020204" pitchFamily="34" charset="0"/>
              <a:buNone/>
              <a:defRPr/>
            </a:pPr>
            <a:r>
              <a:rPr lang="es-ES" altLang="es-ES" sz="2400" dirty="0">
                <a:latin typeface="Arial" panose="020B0604020202020204" pitchFamily="34" charset="0"/>
                <a:ea typeface="Verdana" panose="020B0604030504040204" pitchFamily="34" charset="0"/>
                <a:cs typeface="Arial" panose="020B0604020202020204" pitchFamily="34" charset="0"/>
              </a:rPr>
              <a:t>Grupo de gestión y apoyo:</a:t>
            </a:r>
          </a:p>
          <a:p>
            <a:pPr marL="0" indent="0" algn="just" eaLnBrk="1" hangingPunct="1">
              <a:lnSpc>
                <a:spcPct val="90000"/>
              </a:lnSpc>
              <a:buFont typeface="Arial" panose="020B0604020202020204" pitchFamily="34" charset="0"/>
              <a:buNone/>
              <a:defRPr/>
            </a:pPr>
            <a:endParaRPr lang="es-ES" altLang="es-ES" sz="2400" dirty="0">
              <a:latin typeface="Arial" panose="020B0604020202020204" pitchFamily="34" charset="0"/>
              <a:ea typeface="Verdana" panose="020B0604030504040204" pitchFamily="34" charset="0"/>
              <a:cs typeface="Arial" panose="020B0604020202020204" pitchFamily="34" charset="0"/>
            </a:endParaRPr>
          </a:p>
          <a:p>
            <a:pPr marL="400050" lvl="1" indent="0" algn="just" eaLnBrk="1" hangingPunct="1">
              <a:lnSpc>
                <a:spcPct val="90000"/>
              </a:lnSpc>
              <a:buNone/>
              <a:defRPr/>
            </a:pPr>
            <a:r>
              <a:rPr lang="es-ES" altLang="es-ES" sz="2400" dirty="0">
                <a:solidFill>
                  <a:srgbClr val="201F1E"/>
                </a:solidFill>
                <a:latin typeface="Arial" panose="020B0604020202020204" pitchFamily="34" charset="0"/>
                <a:ea typeface="Verdana" panose="020B0604030504040204" pitchFamily="34" charset="0"/>
                <a:cs typeface="Arial" panose="020B0604020202020204" pitchFamily="34" charset="0"/>
              </a:rPr>
              <a:t>Esther Pérez de Vargas Bonilla</a:t>
            </a:r>
            <a:br>
              <a:rPr lang="es-ES" altLang="es-ES" sz="1050" dirty="0">
                <a:latin typeface="Arial" panose="020B0604020202020204" pitchFamily="34" charset="0"/>
                <a:ea typeface="Verdana" panose="020B0604030504040204" pitchFamily="34" charset="0"/>
                <a:cs typeface="Arial" panose="020B0604020202020204" pitchFamily="34" charset="0"/>
              </a:rPr>
            </a:br>
            <a:r>
              <a:rPr lang="es-ES" altLang="es-ES" sz="2400" dirty="0">
                <a:solidFill>
                  <a:srgbClr val="201F1E"/>
                </a:solidFill>
                <a:latin typeface="Arial" panose="020B0604020202020204" pitchFamily="34" charset="0"/>
                <a:ea typeface="Verdana" panose="020B0604030504040204" pitchFamily="34" charset="0"/>
                <a:cs typeface="Arial" panose="020B0604020202020204" pitchFamily="34" charset="0"/>
              </a:rPr>
              <a:t>Subdirectora General de Planificación, Ordenación y Evaluación.</a:t>
            </a:r>
          </a:p>
          <a:p>
            <a:pPr marL="400050" lvl="1" indent="0" algn="just" eaLnBrk="1" hangingPunct="1">
              <a:lnSpc>
                <a:spcPct val="90000"/>
              </a:lnSpc>
              <a:buNone/>
              <a:defRPr/>
            </a:pPr>
            <a:endParaRPr lang="es-ES" altLang="es-ES" sz="2400" dirty="0">
              <a:latin typeface="Arial" panose="020B0604020202020204" pitchFamily="34" charset="0"/>
              <a:ea typeface="Verdana" panose="020B0604030504040204" pitchFamily="34" charset="0"/>
              <a:cs typeface="Arial" panose="020B0604020202020204" pitchFamily="34" charset="0"/>
            </a:endParaRPr>
          </a:p>
          <a:p>
            <a:pPr marL="400050" lvl="1" indent="0" algn="just" eaLnBrk="1" hangingPunct="1">
              <a:lnSpc>
                <a:spcPct val="90000"/>
              </a:lnSpc>
              <a:buNone/>
              <a:defRPr/>
            </a:pPr>
            <a:r>
              <a:rPr lang="es-ES" altLang="es-ES" sz="2400" dirty="0">
                <a:latin typeface="Arial" panose="020B0604020202020204" pitchFamily="34" charset="0"/>
                <a:ea typeface="Verdana" panose="020B0604030504040204" pitchFamily="34" charset="0"/>
                <a:cs typeface="Arial" panose="020B0604020202020204" pitchFamily="34" charset="0"/>
              </a:rPr>
              <a:t>Sara Ulla Díez, Coordinadora de Estudios del IMSERSO</a:t>
            </a:r>
          </a:p>
          <a:p>
            <a:pPr marL="400050" lvl="1" indent="0" algn="just" eaLnBrk="1" hangingPunct="1">
              <a:lnSpc>
                <a:spcPct val="90000"/>
              </a:lnSpc>
              <a:buNone/>
              <a:defRPr/>
            </a:pPr>
            <a:endParaRPr lang="es-ES" altLang="es-ES" sz="2400" dirty="0">
              <a:latin typeface="Arial" panose="020B0604020202020204" pitchFamily="34" charset="0"/>
              <a:ea typeface="Verdana" panose="020B0604030504040204" pitchFamily="34" charset="0"/>
              <a:cs typeface="Arial" panose="020B0604020202020204" pitchFamily="34" charset="0"/>
            </a:endParaRPr>
          </a:p>
          <a:p>
            <a:pPr marL="400050" lvl="1" indent="0" algn="just" eaLnBrk="1" hangingPunct="1">
              <a:lnSpc>
                <a:spcPct val="90000"/>
              </a:lnSpc>
              <a:buNone/>
              <a:defRPr/>
            </a:pPr>
            <a:r>
              <a:rPr lang="es-ES" altLang="es-ES" sz="2400" dirty="0">
                <a:latin typeface="Arial" panose="020B0604020202020204" pitchFamily="34" charset="0"/>
                <a:ea typeface="Verdana" panose="020B0604030504040204" pitchFamily="34" charset="0"/>
                <a:cs typeface="Arial" panose="020B0604020202020204" pitchFamily="34" charset="0"/>
              </a:rPr>
              <a:t>Elia Gómez, Vocal asesora de la Secretaría de Estado de Derechos Sociales</a:t>
            </a:r>
          </a:p>
          <a:p>
            <a:pPr marL="400050" lvl="1" indent="0" algn="just" eaLnBrk="1" hangingPunct="1">
              <a:lnSpc>
                <a:spcPct val="90000"/>
              </a:lnSpc>
              <a:buNone/>
              <a:defRPr/>
            </a:pPr>
            <a:endParaRPr lang="es-ES" altLang="es-ES" sz="2400" dirty="0">
              <a:latin typeface="Arial" panose="020B0604020202020204" pitchFamily="34" charset="0"/>
              <a:ea typeface="Verdana" panose="020B0604030504040204" pitchFamily="34" charset="0"/>
              <a:cs typeface="Arial" panose="020B0604020202020204" pitchFamily="34" charset="0"/>
            </a:endParaRPr>
          </a:p>
          <a:p>
            <a:pPr marL="400050" lvl="1" indent="0" algn="just" eaLnBrk="1" hangingPunct="1">
              <a:lnSpc>
                <a:spcPct val="90000"/>
              </a:lnSpc>
              <a:buNone/>
              <a:defRPr/>
            </a:pPr>
            <a:r>
              <a:rPr lang="es-ES" altLang="es-ES" sz="2400" dirty="0">
                <a:latin typeface="Arial" panose="020B0604020202020204" pitchFamily="34" charset="0"/>
                <a:ea typeface="Verdana" panose="020B0604030504040204" pitchFamily="34" charset="0"/>
                <a:cs typeface="Arial" panose="020B0604020202020204" pitchFamily="34" charset="0"/>
              </a:rPr>
              <a:t>Rubén </a:t>
            </a:r>
            <a:r>
              <a:rPr lang="es-ES" altLang="es-ES" sz="2400" dirty="0" err="1">
                <a:latin typeface="Arial" panose="020B0604020202020204" pitchFamily="34" charset="0"/>
                <a:ea typeface="Verdana" panose="020B0604030504040204" pitchFamily="34" charset="0"/>
                <a:cs typeface="Arial" panose="020B0604020202020204" pitchFamily="34" charset="0"/>
              </a:rPr>
              <a:t>Herránz</a:t>
            </a:r>
            <a:r>
              <a:rPr lang="es-ES" altLang="es-ES" sz="2400" dirty="0">
                <a:latin typeface="Arial" panose="020B0604020202020204" pitchFamily="34" charset="0"/>
                <a:ea typeface="Verdana" panose="020B0604030504040204" pitchFamily="34" charset="0"/>
                <a:cs typeface="Arial" panose="020B0604020202020204" pitchFamily="34" charset="0"/>
              </a:rPr>
              <a:t>, Técnico de Estudios del IMSERSO </a:t>
            </a:r>
          </a:p>
          <a:p>
            <a:pPr marL="0" indent="0" algn="just" eaLnBrk="1" hangingPunct="1">
              <a:lnSpc>
                <a:spcPct val="90000"/>
              </a:lnSpc>
              <a:buFont typeface="Arial" panose="020B0604020202020204" pitchFamily="34" charset="0"/>
              <a:buNone/>
              <a:defRPr/>
            </a:pPr>
            <a:endParaRPr lang="es-ES" altLang="es-ES" sz="2400" dirty="0">
              <a:latin typeface="Arial" panose="020B0604020202020204" pitchFamily="34" charset="0"/>
              <a:ea typeface="Verdana" panose="020B060403050404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57E7ADB8-51A8-4BC3-870F-748F64448468}"/>
              </a:ext>
            </a:extLst>
          </p:cNvPr>
          <p:cNvSpPr>
            <a:spLocks noGrp="1"/>
          </p:cNvSpPr>
          <p:nvPr>
            <p:ph type="title"/>
          </p:nvPr>
        </p:nvSpPr>
        <p:spPr>
          <a:xfrm>
            <a:off x="971600" y="404813"/>
            <a:ext cx="7200800" cy="838200"/>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br>
              <a:rPr lang="es-ES" altLang="es-ES" sz="2400" dirty="0">
                <a:solidFill>
                  <a:prstClr val="black"/>
                </a:solidFill>
                <a:latin typeface="Arial" charset="0"/>
                <a:ea typeface="+mn-ea"/>
                <a:cs typeface="Arial" charset="0"/>
              </a:rPr>
            </a:br>
            <a:r>
              <a:rPr lang="es-ES" altLang="es-ES" sz="2400" b="1" dirty="0">
                <a:latin typeface="Arial" panose="020B0604020202020204" pitchFamily="34" charset="0"/>
                <a:cs typeface="Arial" panose="020B0604020202020204" pitchFamily="34" charset="0"/>
              </a:rPr>
              <a:t>1. Presentación</a:t>
            </a:r>
            <a:br>
              <a:rPr lang="es-ES" altLang="es-ES" sz="2400" dirty="0">
                <a:solidFill>
                  <a:prstClr val="black"/>
                </a:solidFill>
                <a:latin typeface="Arial" charset="0"/>
                <a:ea typeface="+mn-ea"/>
                <a:cs typeface="Arial" charset="0"/>
              </a:rPr>
            </a:br>
            <a:br>
              <a:rPr lang="es-ES" sz="2800" dirty="0"/>
            </a:br>
            <a:br>
              <a:rPr lang="es-ES" sz="2800" dirty="0"/>
            </a:br>
            <a:br>
              <a:rPr lang="en-US" sz="2800" dirty="0"/>
            </a:br>
            <a:r>
              <a:rPr lang="es-ES" sz="2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6AFF30-F328-41BD-BE6D-FE84F72E3B6A}"/>
              </a:ext>
            </a:extLst>
          </p:cNvPr>
          <p:cNvSpPr>
            <a:spLocks noGrp="1"/>
          </p:cNvSpPr>
          <p:nvPr>
            <p:ph type="title"/>
          </p:nvPr>
        </p:nvSpPr>
        <p:spPr>
          <a:xfrm>
            <a:off x="614400" y="404664"/>
            <a:ext cx="8100392" cy="838349"/>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algn="just"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r>
              <a:rPr lang="es-ES" altLang="es-ES" sz="2400" b="1" dirty="0">
                <a:solidFill>
                  <a:prstClr val="black"/>
                </a:solidFill>
                <a:latin typeface="Arial" panose="020B0604020202020204" pitchFamily="34" charset="0"/>
                <a:ea typeface="+mn-ea"/>
                <a:cs typeface="Arial" panose="020B0604020202020204" pitchFamily="34" charset="0"/>
              </a:rPr>
              <a:t>2. Objetivos. La matriz de evaluación</a:t>
            </a:r>
            <a:br>
              <a:rPr lang="es-ES" altLang="es-ES" sz="2400" dirty="0">
                <a:solidFill>
                  <a:prstClr val="black"/>
                </a:solidFill>
                <a:latin typeface="Arial" panose="020B0604020202020204" pitchFamily="34" charset="0"/>
                <a:ea typeface="+mn-ea"/>
                <a:cs typeface="Arial" panose="020B0604020202020204" pitchFamily="34" charset="0"/>
              </a:rPr>
            </a:br>
            <a:br>
              <a:rPr lang="es-ES" sz="2800" dirty="0"/>
            </a:br>
            <a:br>
              <a:rPr lang="en-US" sz="2800" dirty="0"/>
            </a:br>
            <a:r>
              <a:rPr lang="es-ES" sz="2800" dirty="0"/>
              <a:t> </a:t>
            </a:r>
          </a:p>
        </p:txBody>
      </p:sp>
      <p:sp>
        <p:nvSpPr>
          <p:cNvPr id="20483" name="Rectangle 3">
            <a:extLst>
              <a:ext uri="{FF2B5EF4-FFF2-40B4-BE49-F238E27FC236}">
                <a16:creationId xmlns:a16="http://schemas.microsoft.com/office/drawing/2014/main" id="{974B30B9-2936-40D5-9D9F-F1983F79296A}"/>
              </a:ext>
            </a:extLst>
          </p:cNvPr>
          <p:cNvSpPr>
            <a:spLocks noGrp="1"/>
          </p:cNvSpPr>
          <p:nvPr>
            <p:ph idx="1"/>
          </p:nvPr>
        </p:nvSpPr>
        <p:spPr/>
        <p:txBody>
          <a:bodyPr/>
          <a:lstStyle/>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Evaluación omnicomprensiva que aborda las diferencias dimensiones del SAAD entre 2009 y 2021:</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0. Dimensión social europea</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1.Normativa estatal, autonómica y local</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2.Gasto público, financiación y copago</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3.Generación de empleo y sus características</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4.Sistema de prestaciones económicas y servicios</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5.Estructura de la oferta de servicios, pública y privada, con y sin fin de lucro.</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6.Impacto macroeconómico del SAAD en la economía española</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7. Gestión de la calidad</a:t>
            </a:r>
          </a:p>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8. Dimensiones transversales: Igualdad de Género y Discapacidad</a:t>
            </a:r>
          </a:p>
          <a:p>
            <a:pPr marL="0" indent="0" algn="just" eaLnBrk="1" hangingPunct="1">
              <a:lnSpc>
                <a:spcPct val="90000"/>
              </a:lnSpc>
              <a:buFont typeface="Arial" panose="020B0604020202020204" pitchFamily="34" charset="0"/>
              <a:buNone/>
            </a:pPr>
            <a:endParaRPr lang="es-ES" altLang="es-ES" sz="2000" dirty="0">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E560A926-6326-42FF-9A9A-53B6F5B73842}"/>
              </a:ext>
            </a:extLst>
          </p:cNvPr>
          <p:cNvSpPr>
            <a:spLocks noGrp="1"/>
          </p:cNvSpPr>
          <p:nvPr>
            <p:ph idx="1"/>
          </p:nvPr>
        </p:nvSpPr>
        <p:spPr/>
        <p:txBody>
          <a:bodyPr/>
          <a:lstStyle/>
          <a:p>
            <a:pPr marL="0" indent="0" algn="just" eaLnBrk="1" hangingPunct="1">
              <a:lnSpc>
                <a:spcPct val="90000"/>
              </a:lnSpc>
              <a:buFont typeface="Arial" panose="020B0604020202020204" pitchFamily="34" charset="0"/>
              <a:buNone/>
            </a:pPr>
            <a:r>
              <a:rPr lang="es-ES" altLang="es-ES" sz="2400" dirty="0">
                <a:latin typeface="Arial" panose="020B0604020202020204" pitchFamily="34" charset="0"/>
                <a:ea typeface="Verdana" panose="020B0604030504040204" pitchFamily="34" charset="0"/>
                <a:cs typeface="Arial" panose="020B0604020202020204" pitchFamily="34" charset="0"/>
              </a:rPr>
              <a:t>Enfoque de la evaluación:</a:t>
            </a:r>
          </a:p>
          <a:p>
            <a:pPr marL="0" indent="0" algn="just" eaLnBrk="1" hangingPunct="1">
              <a:lnSpc>
                <a:spcPct val="90000"/>
              </a:lnSpc>
              <a:buFont typeface="Arial" panose="020B0604020202020204" pitchFamily="34" charset="0"/>
              <a:buNone/>
            </a:pPr>
            <a:r>
              <a:rPr lang="es-ES" altLang="es-ES" sz="2400" dirty="0">
                <a:latin typeface="Arial" panose="020B0604020202020204" pitchFamily="34" charset="0"/>
                <a:ea typeface="Verdana" panose="020B0604030504040204" pitchFamily="34" charset="0"/>
                <a:cs typeface="Arial" panose="020B0604020202020204" pitchFamily="34" charset="0"/>
              </a:rPr>
              <a:t>Principio 18 del Pilar Europeo de Derechos Sociales: </a:t>
            </a:r>
          </a:p>
          <a:p>
            <a:pPr marL="0" indent="0" algn="just" eaLnBrk="1" hangingPunct="1">
              <a:lnSpc>
                <a:spcPct val="90000"/>
              </a:lnSpc>
              <a:buFont typeface="Arial" panose="020B0604020202020204" pitchFamily="34" charset="0"/>
              <a:buNone/>
            </a:pPr>
            <a:r>
              <a:rPr lang="es-ES" altLang="es-ES" sz="2400" b="1" dirty="0">
                <a:latin typeface="Arial" panose="020B0604020202020204" pitchFamily="34" charset="0"/>
                <a:ea typeface="Verdana" panose="020B0604030504040204" pitchFamily="34" charset="0"/>
                <a:cs typeface="Arial" panose="020B0604020202020204" pitchFamily="34" charset="0"/>
              </a:rPr>
              <a:t>“Toda persona tiene derecho a cuidados de larga duración asequibles y de buena calidad, en particular de asistencia a domicilio y servicios comunitarios”</a:t>
            </a:r>
          </a:p>
          <a:p>
            <a:pPr marL="400050" lvl="1" indent="0" algn="just" eaLnBrk="1" hangingPunct="1">
              <a:lnSpc>
                <a:spcPct val="90000"/>
              </a:lnSpc>
              <a:buNone/>
            </a:pPr>
            <a:r>
              <a:rPr lang="es-ES" altLang="es-ES" sz="2000" dirty="0">
                <a:latin typeface="Arial" panose="020B0604020202020204" pitchFamily="34" charset="0"/>
                <a:ea typeface="Verdana" panose="020B0604030504040204" pitchFamily="34" charset="0"/>
                <a:cs typeface="Arial" panose="020B0604020202020204" pitchFamily="34" charset="0"/>
              </a:rPr>
              <a:t>Lo que se traduce en los principios de:</a:t>
            </a:r>
            <a:r>
              <a:rPr lang="es-ES" altLang="es-ES" sz="2000" b="1" dirty="0">
                <a:latin typeface="Arial" panose="020B0604020202020204" pitchFamily="34" charset="0"/>
                <a:ea typeface="Verdana" panose="020B0604030504040204" pitchFamily="34" charset="0"/>
                <a:cs typeface="Arial" panose="020B0604020202020204" pitchFamily="34" charset="0"/>
              </a:rPr>
              <a:t> </a:t>
            </a:r>
          </a:p>
          <a:p>
            <a:pPr marL="400050" lvl="1" indent="0" algn="just" eaLnBrk="1" hangingPunct="1">
              <a:lnSpc>
                <a:spcPct val="90000"/>
              </a:lnSpc>
              <a:buNone/>
            </a:pPr>
            <a:r>
              <a:rPr lang="es-ES" altLang="es-ES" sz="2000" b="1" dirty="0">
                <a:latin typeface="Arial" panose="020B0604020202020204" pitchFamily="34" charset="0"/>
                <a:ea typeface="Verdana" panose="020B0604030504040204" pitchFamily="34" charset="0"/>
                <a:cs typeface="Arial" panose="020B0604020202020204" pitchFamily="34" charset="0"/>
              </a:rPr>
              <a:t>-Universalidad</a:t>
            </a:r>
          </a:p>
          <a:p>
            <a:pPr marL="400050" lvl="1" indent="0" algn="just" eaLnBrk="1" hangingPunct="1">
              <a:lnSpc>
                <a:spcPct val="90000"/>
              </a:lnSpc>
              <a:buNone/>
            </a:pPr>
            <a:r>
              <a:rPr lang="es-ES" altLang="es-ES" sz="2000" b="1" dirty="0">
                <a:latin typeface="Arial" panose="020B0604020202020204" pitchFamily="34" charset="0"/>
                <a:ea typeface="Verdana" panose="020B0604030504040204" pitchFamily="34" charset="0"/>
                <a:cs typeface="Arial" panose="020B0604020202020204" pitchFamily="34" charset="0"/>
              </a:rPr>
              <a:t>-Igualdad</a:t>
            </a:r>
          </a:p>
          <a:p>
            <a:pPr marL="400050" lvl="1" indent="0" algn="just" eaLnBrk="1" hangingPunct="1">
              <a:lnSpc>
                <a:spcPct val="90000"/>
              </a:lnSpc>
              <a:buNone/>
            </a:pPr>
            <a:r>
              <a:rPr lang="es-ES" altLang="es-ES" sz="2000" b="1" dirty="0">
                <a:latin typeface="Arial" panose="020B0604020202020204" pitchFamily="34" charset="0"/>
                <a:ea typeface="Verdana" panose="020B0604030504040204" pitchFamily="34" charset="0"/>
                <a:cs typeface="Arial" panose="020B0604020202020204" pitchFamily="34" charset="0"/>
              </a:rPr>
              <a:t>-Centralidad de las personas</a:t>
            </a:r>
          </a:p>
          <a:p>
            <a:pPr marL="400050" lvl="1" indent="0" algn="just" eaLnBrk="1" hangingPunct="1">
              <a:lnSpc>
                <a:spcPct val="90000"/>
              </a:lnSpc>
              <a:buNone/>
            </a:pPr>
            <a:r>
              <a:rPr lang="es-ES" altLang="es-ES" sz="2000" b="1" dirty="0">
                <a:latin typeface="Arial" panose="020B0604020202020204" pitchFamily="34" charset="0"/>
                <a:ea typeface="Verdana" panose="020B0604030504040204" pitchFamily="34" charset="0"/>
                <a:cs typeface="Arial" panose="020B0604020202020204" pitchFamily="34" charset="0"/>
              </a:rPr>
              <a:t>-Desinstitucionalización</a:t>
            </a:r>
          </a:p>
          <a:p>
            <a:pPr marL="400050" lvl="1" indent="0" algn="just" eaLnBrk="1" hangingPunct="1">
              <a:lnSpc>
                <a:spcPct val="90000"/>
              </a:lnSpc>
              <a:buNone/>
            </a:pPr>
            <a:r>
              <a:rPr lang="es-ES" altLang="es-ES" sz="2000" b="1" dirty="0">
                <a:latin typeface="Arial" panose="020B0604020202020204" pitchFamily="34" charset="0"/>
                <a:ea typeface="Verdana" panose="020B0604030504040204" pitchFamily="34" charset="0"/>
                <a:cs typeface="Arial" panose="020B0604020202020204" pitchFamily="34" charset="0"/>
              </a:rPr>
              <a:t>-Calidad</a:t>
            </a:r>
          </a:p>
        </p:txBody>
      </p:sp>
      <p:sp>
        <p:nvSpPr>
          <p:cNvPr id="5" name="Rectangle 2">
            <a:extLst>
              <a:ext uri="{FF2B5EF4-FFF2-40B4-BE49-F238E27FC236}">
                <a16:creationId xmlns:a16="http://schemas.microsoft.com/office/drawing/2014/main" id="{F5A762C9-70D0-43A6-80B2-16FE444964A9}"/>
              </a:ext>
            </a:extLst>
          </p:cNvPr>
          <p:cNvSpPr>
            <a:spLocks noGrp="1"/>
          </p:cNvSpPr>
          <p:nvPr>
            <p:ph type="title"/>
          </p:nvPr>
        </p:nvSpPr>
        <p:spPr>
          <a:xfrm>
            <a:off x="614400" y="404664"/>
            <a:ext cx="8100392" cy="838349"/>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algn="just"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r>
              <a:rPr lang="es-ES" altLang="es-ES" sz="2400" b="1" dirty="0">
                <a:solidFill>
                  <a:prstClr val="black"/>
                </a:solidFill>
                <a:latin typeface="Arial" panose="020B0604020202020204" pitchFamily="34" charset="0"/>
                <a:ea typeface="+mn-ea"/>
                <a:cs typeface="Arial" panose="020B0604020202020204" pitchFamily="34" charset="0"/>
              </a:rPr>
              <a:t>2.Objetivos. </a:t>
            </a:r>
            <a:br>
              <a:rPr lang="es-ES" altLang="es-ES" sz="2400" dirty="0">
                <a:solidFill>
                  <a:prstClr val="black"/>
                </a:solidFill>
                <a:latin typeface="Arial" panose="020B0604020202020204" pitchFamily="34" charset="0"/>
                <a:ea typeface="+mn-ea"/>
                <a:cs typeface="Arial" panose="020B0604020202020204" pitchFamily="34" charset="0"/>
              </a:rPr>
            </a:br>
            <a:br>
              <a:rPr lang="es-ES" sz="2800" dirty="0"/>
            </a:br>
            <a:br>
              <a:rPr lang="en-US" sz="2800" dirty="0"/>
            </a:br>
            <a:r>
              <a:rPr lang="es-ES" sz="28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BE9C607-D20C-4BD4-A849-950A206FF4C5}"/>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algn="just"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r>
              <a:rPr lang="es-ES" altLang="es-ES" sz="2400" b="1" dirty="0">
                <a:solidFill>
                  <a:prstClr val="black"/>
                </a:solidFill>
                <a:latin typeface="Arial" panose="020B0604020202020204" pitchFamily="34" charset="0"/>
                <a:ea typeface="+mn-ea"/>
                <a:cs typeface="Arial" panose="020B0604020202020204" pitchFamily="34" charset="0"/>
              </a:rPr>
              <a:t>3.</a:t>
            </a:r>
            <a:r>
              <a:rPr lang="es-ES" altLang="es-ES" sz="2700" b="1" dirty="0">
                <a:solidFill>
                  <a:prstClr val="black"/>
                </a:solidFill>
                <a:latin typeface="Arial" panose="020B0604020202020204" pitchFamily="34" charset="0"/>
                <a:ea typeface="+mn-ea"/>
                <a:cs typeface="Arial" panose="020B0604020202020204" pitchFamily="34" charset="0"/>
              </a:rPr>
              <a:t>Metodología</a:t>
            </a:r>
            <a:br>
              <a:rPr lang="es-ES" altLang="es-ES" sz="2700" dirty="0">
                <a:solidFill>
                  <a:prstClr val="black"/>
                </a:solidFill>
                <a:latin typeface="Arial" panose="020B0604020202020204" pitchFamily="34" charset="0"/>
                <a:ea typeface="+mn-ea"/>
                <a:cs typeface="Arial" panose="020B0604020202020204" pitchFamily="34" charset="0"/>
              </a:rPr>
            </a:br>
            <a:br>
              <a:rPr lang="es-ES" sz="2800" dirty="0"/>
            </a:br>
            <a:br>
              <a:rPr lang="en-US" sz="2800" dirty="0"/>
            </a:br>
            <a:r>
              <a:rPr lang="es-ES" sz="2800" dirty="0"/>
              <a:t> </a:t>
            </a:r>
          </a:p>
        </p:txBody>
      </p:sp>
      <p:sp>
        <p:nvSpPr>
          <p:cNvPr id="25603" name="Rectangle 3">
            <a:extLst>
              <a:ext uri="{FF2B5EF4-FFF2-40B4-BE49-F238E27FC236}">
                <a16:creationId xmlns:a16="http://schemas.microsoft.com/office/drawing/2014/main" id="{A49674D1-7E61-4BA0-9018-3B194EF3C19F}"/>
              </a:ext>
            </a:extLst>
          </p:cNvPr>
          <p:cNvSpPr>
            <a:spLocks noGrp="1"/>
          </p:cNvSpPr>
          <p:nvPr>
            <p:ph idx="1"/>
          </p:nvPr>
        </p:nvSpPr>
        <p:spPr>
          <a:xfrm>
            <a:off x="457200" y="1340768"/>
            <a:ext cx="8229600" cy="4785395"/>
          </a:xfrm>
        </p:spPr>
        <p:txBody>
          <a:bodyPr/>
          <a:lstStyle/>
          <a:p>
            <a:pPr marL="0" indent="0" algn="just" eaLnBrk="1" hangingPunct="1">
              <a:lnSpc>
                <a:spcPct val="90000"/>
              </a:lnSpc>
              <a:buFont typeface="Arial" panose="020B0604020202020204" pitchFamily="34" charset="0"/>
              <a:buNone/>
            </a:pPr>
            <a:r>
              <a:rPr lang="es-ES" altLang="es-ES" sz="2000" dirty="0">
                <a:latin typeface="Arial" panose="020B0604020202020204" pitchFamily="34" charset="0"/>
                <a:ea typeface="Verdana" panose="020B0604030504040204" pitchFamily="34" charset="0"/>
                <a:cs typeface="Arial" panose="020B0604020202020204" pitchFamily="34" charset="0"/>
              </a:rPr>
              <a:t>Combinación de fuentes de información:</a:t>
            </a:r>
          </a:p>
          <a:p>
            <a:pPr marL="0" indent="0" algn="just" eaLnBrk="1" hangingPunct="1">
              <a:lnSpc>
                <a:spcPct val="90000"/>
              </a:lnSpc>
              <a:buFont typeface="Arial" panose="020B0604020202020204" pitchFamily="34" charset="0"/>
              <a:buNone/>
            </a:pPr>
            <a:r>
              <a:rPr lang="es-ES" altLang="es-ES" sz="1800" dirty="0">
                <a:latin typeface="Arial" panose="020B0604020202020204" pitchFamily="34" charset="0"/>
                <a:ea typeface="Verdana" panose="020B0604030504040204" pitchFamily="34" charset="0"/>
                <a:cs typeface="Arial" panose="020B0604020202020204" pitchFamily="34" charset="0"/>
              </a:rPr>
              <a:t>1.Revisión de la literatura</a:t>
            </a:r>
          </a:p>
          <a:p>
            <a:pPr marL="0" indent="0" algn="just" eaLnBrk="1" hangingPunct="1">
              <a:lnSpc>
                <a:spcPct val="90000"/>
              </a:lnSpc>
              <a:buFont typeface="Arial" panose="020B0604020202020204" pitchFamily="34" charset="0"/>
              <a:buNone/>
            </a:pPr>
            <a:r>
              <a:rPr lang="es-ES" altLang="es-ES" sz="1800" dirty="0">
                <a:latin typeface="Arial" panose="020B0604020202020204" pitchFamily="34" charset="0"/>
                <a:ea typeface="Verdana" panose="020B0604030504040204" pitchFamily="34" charset="0"/>
                <a:cs typeface="Arial" panose="020B0604020202020204" pitchFamily="34" charset="0"/>
              </a:rPr>
              <a:t>2.Bases de datos y encuestas:</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Explotación de microdatos de la Encuesta de Población Activa (EPA) para el periodo 2006-2021.</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Explotación de microdatos de la Muestra Continua de Vidas laborales (MCVL).</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Explotación de datos de empleo de la TGSS</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Explotación de microdatos del SISAAD proporcionados por el IMSERSO.</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Documentación remitida por las Comunidades y Ciudades Autónomas</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Explotación de microdatos de la Encuesta de Discapacidad, Autonomía personal y Situaciones de Dependencia, EDAD Hogares 2020.</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Bases de Datos de Valoración de la Discapacidad y su cruce con el SISAAD. </a:t>
            </a:r>
          </a:p>
          <a:p>
            <a:pPr marL="571500" lvl="1" indent="-171450" algn="just" eaLnBrk="1" hangingPunct="1">
              <a:lnSpc>
                <a:spcPct val="90000"/>
              </a:lnSpc>
            </a:pPr>
            <a:r>
              <a:rPr lang="es-ES" altLang="es-ES" sz="1800" dirty="0">
                <a:latin typeface="Arial" panose="020B0604020202020204" pitchFamily="34" charset="0"/>
                <a:ea typeface="Verdana" panose="020B0604030504040204" pitchFamily="34" charset="0"/>
                <a:cs typeface="Arial" panose="020B0604020202020204" pitchFamily="34" charset="0"/>
              </a:rPr>
              <a:t>Certificados de gasto y estadísticas del SAAD proporcionadas por el IMSERSO.</a:t>
            </a:r>
          </a:p>
          <a:p>
            <a:pPr marL="685800" lvl="1" algn="just" eaLnBrk="1" hangingPunct="1">
              <a:lnSpc>
                <a:spcPct val="90000"/>
              </a:lnSpc>
            </a:pPr>
            <a:endParaRPr lang="es-ES" altLang="es-ES" sz="2000" dirty="0">
              <a:latin typeface="Arial" panose="020B0604020202020204" pitchFamily="34" charset="0"/>
              <a:ea typeface="Verdana" panose="020B0604030504040204" pitchFamily="34" charset="0"/>
              <a:cs typeface="Arial" panose="020B0604020202020204" pitchFamily="34" charset="0"/>
            </a:endParaRPr>
          </a:p>
          <a:p>
            <a:pPr marL="0" indent="0" algn="just" eaLnBrk="1" hangingPunct="1">
              <a:lnSpc>
                <a:spcPct val="90000"/>
              </a:lnSpc>
              <a:buFont typeface="Arial" panose="020B0604020202020204" pitchFamily="34" charset="0"/>
              <a:buNone/>
            </a:pPr>
            <a:endParaRPr lang="es-ES" altLang="es-ES" sz="2000" dirty="0">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A1B8654B-06DE-4312-A2C8-5E1C73A1992A}"/>
              </a:ext>
            </a:extLst>
          </p:cNvPr>
          <p:cNvSpPr>
            <a:spLocks noGrp="1"/>
          </p:cNvSpPr>
          <p:nvPr>
            <p:ph idx="1"/>
          </p:nvPr>
        </p:nvSpPr>
        <p:spPr/>
        <p:txBody>
          <a:bodyPr/>
          <a:lstStyle/>
          <a:p>
            <a:pPr marL="0" indent="0" algn="just" eaLnBrk="1" hangingPunct="1">
              <a:lnSpc>
                <a:spcPct val="90000"/>
              </a:lnSpc>
              <a:buFont typeface="Arial" charset="0"/>
              <a:buNone/>
              <a:defRPr/>
            </a:pPr>
            <a:r>
              <a:rPr lang="es-ES" altLang="es-ES" sz="2400" dirty="0">
                <a:latin typeface="Arial" charset="0"/>
                <a:ea typeface="Verdana" pitchFamily="34" charset="0"/>
                <a:cs typeface="Arial" charset="0"/>
              </a:rPr>
              <a:t>3.Fuentes primarias:</a:t>
            </a:r>
          </a:p>
          <a:p>
            <a:pPr marL="0" indent="0" algn="just" eaLnBrk="1" hangingPunct="1">
              <a:lnSpc>
                <a:spcPct val="90000"/>
              </a:lnSpc>
              <a:buFont typeface="Arial" charset="0"/>
              <a:buNone/>
              <a:defRPr/>
            </a:pPr>
            <a:r>
              <a:rPr lang="es-ES" altLang="es-ES" sz="2000" dirty="0">
                <a:latin typeface="Arial" charset="0"/>
                <a:ea typeface="Verdana" pitchFamily="34" charset="0"/>
                <a:cs typeface="Arial" charset="0"/>
              </a:rPr>
              <a:t>- Cuestionario a las Comunidades Autónomas y Ciudades de Ceuta y Melilla. Han contestado todas al día de doy con la excepción de Canarias, Cataluña y las Diputaciones de Álava, Guipúzcoa y Vizcaya.</a:t>
            </a:r>
          </a:p>
          <a:p>
            <a:pPr marL="0" indent="0" algn="just" eaLnBrk="1" hangingPunct="1">
              <a:lnSpc>
                <a:spcPct val="90000"/>
              </a:lnSpc>
              <a:buFont typeface="Arial" panose="020B0604020202020204" pitchFamily="34" charset="0"/>
              <a:buNone/>
              <a:defRPr/>
            </a:pPr>
            <a:endParaRPr lang="es-ES" altLang="es-ES" sz="2000" dirty="0">
              <a:latin typeface="Arial" charset="0"/>
              <a:ea typeface="Verdana" pitchFamily="34" charset="0"/>
              <a:cs typeface="Arial" charset="0"/>
            </a:endParaRPr>
          </a:p>
          <a:p>
            <a:pPr marL="0" indent="0" algn="just" eaLnBrk="1" hangingPunct="1">
              <a:lnSpc>
                <a:spcPct val="90000"/>
              </a:lnSpc>
              <a:buFont typeface="Arial" panose="020B0604020202020204" pitchFamily="34" charset="0"/>
              <a:buNone/>
              <a:defRPr/>
            </a:pPr>
            <a:r>
              <a:rPr lang="es-ES" altLang="es-ES" sz="2000" dirty="0">
                <a:latin typeface="Arial" charset="0"/>
                <a:ea typeface="Verdana" pitchFamily="34" charset="0"/>
                <a:cs typeface="Arial" charset="0"/>
              </a:rPr>
              <a:t>- Consulta a la Comisión de Servicios Sociales de la FEMP.</a:t>
            </a:r>
          </a:p>
          <a:p>
            <a:pPr marL="0" indent="0" algn="just" eaLnBrk="1" hangingPunct="1">
              <a:lnSpc>
                <a:spcPct val="90000"/>
              </a:lnSpc>
              <a:buNone/>
              <a:defRPr/>
            </a:pPr>
            <a:r>
              <a:rPr lang="es-ES" altLang="es-ES" sz="2000" dirty="0">
                <a:latin typeface="Arial" charset="0"/>
                <a:ea typeface="Verdana" pitchFamily="34" charset="0"/>
                <a:cs typeface="Arial" charset="0"/>
              </a:rPr>
              <a:t>-Entrevistas semiestructuradas (21): agentes sociales, consejos del sector de la dependencia, plataformas y asociaciones de servicios, asociaciones y colegios profesionales, ONG de los sectores de la dependencia y discapacidad y expertos. </a:t>
            </a:r>
          </a:p>
          <a:p>
            <a:pPr algn="just" eaLnBrk="1" hangingPunct="1">
              <a:lnSpc>
                <a:spcPct val="90000"/>
              </a:lnSpc>
              <a:buFontTx/>
              <a:buChar char="-"/>
              <a:defRPr/>
            </a:pPr>
            <a:endParaRPr lang="es-ES" altLang="es-ES" sz="2000" dirty="0">
              <a:latin typeface="Arial" charset="0"/>
              <a:ea typeface="Verdana" pitchFamily="34" charset="0"/>
              <a:cs typeface="Arial" charset="0"/>
            </a:endParaRPr>
          </a:p>
          <a:p>
            <a:pPr marL="0" indent="0" algn="just" eaLnBrk="1" hangingPunct="1">
              <a:lnSpc>
                <a:spcPct val="90000"/>
              </a:lnSpc>
              <a:buFont typeface="Arial" panose="020B0604020202020204" pitchFamily="34" charset="0"/>
              <a:buNone/>
              <a:defRPr/>
            </a:pPr>
            <a:r>
              <a:rPr lang="es-ES" altLang="es-ES" sz="2000" dirty="0">
                <a:latin typeface="Arial" charset="0"/>
                <a:ea typeface="Verdana" pitchFamily="34" charset="0"/>
                <a:cs typeface="Arial" charset="0"/>
              </a:rPr>
              <a:t>- Entrevista a una muestra significativa de personas con discapacidad</a:t>
            </a:r>
          </a:p>
          <a:p>
            <a:pPr algn="just" eaLnBrk="1" hangingPunct="1">
              <a:lnSpc>
                <a:spcPct val="90000"/>
              </a:lnSpc>
              <a:buFontTx/>
              <a:buChar char="-"/>
              <a:defRPr/>
            </a:pPr>
            <a:endParaRPr lang="es-ES" altLang="es-ES" sz="2400" dirty="0">
              <a:latin typeface="Arial" charset="0"/>
              <a:ea typeface="Verdana" pitchFamily="34" charset="0"/>
              <a:cs typeface="Arial" charset="0"/>
            </a:endParaRPr>
          </a:p>
        </p:txBody>
      </p:sp>
      <p:sp>
        <p:nvSpPr>
          <p:cNvPr id="5" name="Rectangle 2">
            <a:extLst>
              <a:ext uri="{FF2B5EF4-FFF2-40B4-BE49-F238E27FC236}">
                <a16:creationId xmlns:a16="http://schemas.microsoft.com/office/drawing/2014/main" id="{8A97B0EC-1C74-44E0-A9DD-483C373FA4AC}"/>
              </a:ext>
            </a:extLst>
          </p:cNvPr>
          <p:cNvSpPr>
            <a:spLocks noGrp="1"/>
          </p:cNvSpPr>
          <p:nvPr>
            <p:ph type="title"/>
          </p:nvPr>
        </p:nvSpPr>
        <p:spPr>
          <a:xfrm>
            <a:off x="611560" y="312737"/>
            <a:ext cx="7452320" cy="838200"/>
          </a:xfrm>
          <a:ln>
            <a:headEnd/>
            <a:tailEnd/>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marL="228600" algn="just" eaLnBrk="1" hangingPunct="1">
              <a:spcBef>
                <a:spcPct val="20000"/>
              </a:spcBef>
              <a:defRPr/>
            </a:pPr>
            <a:br>
              <a:rPr lang="es-ES" sz="2800" dirty="0"/>
            </a:br>
            <a:br>
              <a:rPr lang="es-ES" sz="2800" dirty="0"/>
            </a:br>
            <a:br>
              <a:rPr lang="es-ES" altLang="es-ES" sz="2400" dirty="0">
                <a:solidFill>
                  <a:prstClr val="black"/>
                </a:solidFill>
                <a:latin typeface="Arial" charset="0"/>
                <a:ea typeface="+mn-ea"/>
                <a:cs typeface="Arial" charset="0"/>
              </a:rPr>
            </a:br>
            <a:r>
              <a:rPr lang="es-ES" altLang="es-ES" sz="2400" b="1" dirty="0">
                <a:solidFill>
                  <a:prstClr val="black"/>
                </a:solidFill>
                <a:latin typeface="Arial" panose="020B0604020202020204" pitchFamily="34" charset="0"/>
                <a:ea typeface="+mn-ea"/>
                <a:cs typeface="Arial" panose="020B0604020202020204" pitchFamily="34" charset="0"/>
              </a:rPr>
              <a:t>3.</a:t>
            </a:r>
            <a:r>
              <a:rPr lang="es-ES" altLang="es-ES" sz="2700" b="1" dirty="0">
                <a:solidFill>
                  <a:prstClr val="black"/>
                </a:solidFill>
                <a:latin typeface="Arial" panose="020B0604020202020204" pitchFamily="34" charset="0"/>
                <a:ea typeface="+mn-ea"/>
                <a:cs typeface="Arial" panose="020B0604020202020204" pitchFamily="34" charset="0"/>
              </a:rPr>
              <a:t>Metodología</a:t>
            </a:r>
            <a:br>
              <a:rPr lang="es-ES" altLang="es-ES" sz="2700" dirty="0">
                <a:solidFill>
                  <a:prstClr val="black"/>
                </a:solidFill>
                <a:latin typeface="Arial" panose="020B0604020202020204" pitchFamily="34" charset="0"/>
                <a:ea typeface="+mn-ea"/>
                <a:cs typeface="Arial" panose="020B0604020202020204" pitchFamily="34" charset="0"/>
              </a:rPr>
            </a:br>
            <a:br>
              <a:rPr lang="es-ES" sz="2800" dirty="0"/>
            </a:br>
            <a:br>
              <a:rPr lang="en-US" sz="2800" dirty="0"/>
            </a:br>
            <a:r>
              <a:rPr lang="es-ES" sz="2800" dirty="0"/>
              <a:t> </a:t>
            </a:r>
          </a:p>
        </p:txBody>
      </p:sp>
    </p:spTree>
  </p:cSld>
  <p:clrMapOvr>
    <a:masterClrMapping/>
  </p:clrMapOvr>
  <p:transition spd="slow" advClick="0"/>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D9A78AD2B084C95950BEA0B989FB1" ma:contentTypeVersion="18" ma:contentTypeDescription="Crea un document nou" ma:contentTypeScope="" ma:versionID="b845abb856947bb7c89b397622869b7c">
  <xsd:schema xmlns:xsd="http://www.w3.org/2001/XMLSchema" xmlns:xs="http://www.w3.org/2001/XMLSchema" xmlns:p="http://schemas.microsoft.com/office/2006/metadata/properties" xmlns:ns1="http://schemas.microsoft.com/sharepoint/v3" xmlns:ns2="c1bb30cb-261a-446b-b875-afb4fd45d518" xmlns:ns3="845adf10-4fcd-4ee6-aa30-184ccbf00a4d" xmlns:ns4="4684fce4-e8d8-464c-aade-2f50396e4909" targetNamespace="http://schemas.microsoft.com/office/2006/metadata/properties" ma:root="true" ma:fieldsID="651f513a391a25188bc1c75cb9cb0412" ns1:_="" ns2:_="" ns3:_="" ns4:_="">
    <xsd:import namespace="http://schemas.microsoft.com/sharepoint/v3"/>
    <xsd:import namespace="c1bb30cb-261a-446b-b875-afb4fd45d518"/>
    <xsd:import namespace="845adf10-4fcd-4ee6-aa30-184ccbf00a4d"/>
    <xsd:import namespace="4684fce4-e8d8-464c-aade-2f50396e4909"/>
    <xsd:element name="properties">
      <xsd:complexType>
        <xsd:sequence>
          <xsd:element name="documentManagement">
            <xsd:complexType>
              <xsd:all>
                <xsd:element ref="ns2:_dlc_DocId" minOccurs="0"/>
                <xsd:element ref="ns2:_dlc_DocIdUrl" minOccurs="0"/>
                <xsd:element ref="ns2:_dlc_DocIdPersistId" minOccurs="0"/>
                <xsd:element ref="ns3:Data_x0020_Finalització" minOccurs="0"/>
                <xsd:element ref="ns3:Codi_x0020_Subvenció" minOccurs="0"/>
                <xsd:element ref="ns3:p5d68129b0ad4dc795267894d9dd44cb" minOccurs="0"/>
                <xsd:element ref="ns3:TaxCatchAll" minOccurs="0"/>
                <xsd:element ref="ns3:TaxCatchAllLabel" minOccurs="0"/>
                <xsd:element ref="ns3:Data_x0020_Inicial"/>
                <xsd:element ref="ns3:Responsable_x0020_Gestió_x0020_Documental" minOccurs="0"/>
                <xsd:element ref="ns3:Entitat_x0020_Associada" minOccurs="0"/>
                <xsd:element ref="ns3:Proveïdor" minOccurs="0"/>
                <xsd:element ref="ns3:Altres_x0020_Tercers" minOccurs="0"/>
                <xsd:element ref="ns1:DocumentSetDescription" minOccurs="0"/>
                <xsd:element ref="ns3:Número_x0020_Capsa_x0020_Arxiu_x0020_Oficina" minOccurs="0"/>
                <xsd:element ref="ns3:Codi_x0020_Expedient_x0020_Subvenció" minOccurs="0"/>
                <xsd:element ref="ns3:Codi_x0020_Curs" minOccurs="0"/>
                <xsd:element ref="ns3:Observacions" minOccurs="0"/>
                <xsd:element ref="ns3:Descripció_x0020_Expedient" minOccurs="0"/>
                <xsd:element ref="ns3:aac503ad06b747aa99f8b3615cebb5f7"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2:SharedWithUsers" minOccurs="0"/>
                <xsd:element ref="ns2:SharedWithDetail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2" nillable="true" ma:displayName="Descripció" ma:description="Descripció del conjunt de documents"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bb30cb-261a-446b-b875-afb4fd45d518" elementFormDefault="qualified">
    <xsd:import namespace="http://schemas.microsoft.com/office/2006/documentManagement/types"/>
    <xsd:import namespace="http://schemas.microsoft.com/office/infopath/2007/PartnerControls"/>
    <xsd:element name="_dlc_DocId" ma:index="8" nillable="true" ma:displayName="Valor de l'ID de document" ma:description="Valor de l'ID de document assignat a aquest element." ma:internalName="_dlc_DocId" ma:readOnly="true">
      <xsd:simpleType>
        <xsd:restriction base="dms:Text"/>
      </xsd:simpleType>
    </xsd:element>
    <xsd:element name="_dlc_DocIdUrl" ma:index="9" nillable="true" ma:displayName="ID de document" ma:description="Enllaç permanent a aques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3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 compartit amb detal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5adf10-4fcd-4ee6-aa30-184ccbf00a4d" elementFormDefault="qualified">
    <xsd:import namespace="http://schemas.microsoft.com/office/2006/documentManagement/types"/>
    <xsd:import namespace="http://schemas.microsoft.com/office/infopath/2007/PartnerControls"/>
    <xsd:element name="Data_x0020_Finalització" ma:index="11" nillable="true" ma:displayName="Data Finalització" ma:format="DateOnly" ma:indexed="true" ma:internalName="Data_x0020_Finalitzaci_x00f3_">
      <xsd:simpleType>
        <xsd:restriction base="dms:DateTime"/>
      </xsd:simpleType>
    </xsd:element>
    <xsd:element name="Codi_x0020_Subvenció" ma:index="12" nillable="true" ma:displayName="Codi Subvenció" ma:internalName="Codi_x0020_Subvenci_x00f3_">
      <xsd:simpleType>
        <xsd:restriction base="dms:Text">
          <xsd:maxLength value="255"/>
        </xsd:restriction>
      </xsd:simpleType>
    </xsd:element>
    <xsd:element name="p5d68129b0ad4dc795267894d9dd44cb" ma:index="13" ma:taxonomy="true" ma:internalName="p5d68129b0ad4dc795267894d9dd44cb" ma:taxonomyFieldName="Departament_x0020_Responsable" ma:displayName="Departament Responsable" ma:indexed="true" ma:readOnly="false" ma:default="" ma:fieldId="{95d68129-b0ad-4dc7-9526-7894d9dd44cb}" ma:sspId="9568bd6e-c2a2-47d8-a4e9-c243c7051983" ma:termSetId="5060aaa8-5d3b-46fa-b068-ac255b6dd907"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fc279aea-49d4-4e0a-92c9-a1657a820b61}" ma:internalName="TaxCatchAll" ma:showField="CatchAllData" ma:web="c1bb30cb-261a-446b-b875-afb4fd45d518">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fc279aea-49d4-4e0a-92c9-a1657a820b61}" ma:internalName="TaxCatchAllLabel" ma:readOnly="true" ma:showField="CatchAllDataLabel" ma:web="c1bb30cb-261a-446b-b875-afb4fd45d518">
      <xsd:complexType>
        <xsd:complexContent>
          <xsd:extension base="dms:MultiChoiceLookup">
            <xsd:sequence>
              <xsd:element name="Value" type="dms:Lookup" maxOccurs="unbounded" minOccurs="0" nillable="true"/>
            </xsd:sequence>
          </xsd:extension>
        </xsd:complexContent>
      </xsd:complexType>
    </xsd:element>
    <xsd:element name="Data_x0020_Inicial" ma:index="17" ma:displayName="Data Inicial" ma:format="DateOnly" ma:indexed="true" ma:internalName="Data_x0020_Inicial" ma:readOnly="false">
      <xsd:simpleType>
        <xsd:restriction base="dms:DateTime"/>
      </xsd:simpleType>
    </xsd:element>
    <xsd:element name="Responsable_x0020_Gestió_x0020_Documental" ma:index="18" nillable="true" ma:displayName="Responsable Gestió Documental" ma:description="Provinent de la llista de treballadors" ma:indexed="true" ma:internalName="Responsable_x0020_Gesti_x00f3__x0020_Documental">
      <xsd:simpleType>
        <xsd:restriction base="dms:Text">
          <xsd:maxLength value="255"/>
        </xsd:restriction>
      </xsd:simpleType>
    </xsd:element>
    <xsd:element name="Entitat_x0020_Associada" ma:index="19" nillable="true" ma:displayName="Entitat Associada" ma:description="Provinent de la llista d'entitats associades" ma:indexed="true" ma:internalName="Entitat_x0020_Associada">
      <xsd:simpleType>
        <xsd:restriction base="dms:Text">
          <xsd:maxLength value="255"/>
        </xsd:restriction>
      </xsd:simpleType>
    </xsd:element>
    <xsd:element name="Proveïdor" ma:index="20" nillable="true" ma:displayName="Proveïdor" ma:description="Provinent de la llista de proveïdors" ma:indexed="true" ma:internalName="Prove_x00ef_dor">
      <xsd:simpleType>
        <xsd:restriction base="dms:Text">
          <xsd:maxLength value="255"/>
        </xsd:restriction>
      </xsd:simpleType>
    </xsd:element>
    <xsd:element name="Altres_x0020_Tercers" ma:index="21" nillable="true" ma:displayName="Altres Tercers" ma:description="Provinent de la llista de contactes" ma:indexed="true" ma:internalName="Altres_x0020_Tercers">
      <xsd:simpleType>
        <xsd:restriction base="dms:Text">
          <xsd:maxLength value="255"/>
        </xsd:restriction>
      </xsd:simpleType>
    </xsd:element>
    <xsd:element name="Número_x0020_Capsa_x0020_Arxiu_x0020_Oficina" ma:index="23" nillable="true" ma:displayName="Número Capsa Arxiu Oficina" ma:internalName="N_x00fa_mero_x0020_Capsa_x0020_Arxiu_x0020_Oficina">
      <xsd:simpleType>
        <xsd:restriction base="dms:Text">
          <xsd:maxLength value="255"/>
        </xsd:restriction>
      </xsd:simpleType>
    </xsd:element>
    <xsd:element name="Codi_x0020_Expedient_x0020_Subvenció" ma:index="24" nillable="true" ma:displayName="Codi Expedient Subvenció" ma:internalName="Codi_x0020_Expedient_x0020_Subvenci_x00f3_">
      <xsd:simpleType>
        <xsd:restriction base="dms:Text">
          <xsd:maxLength value="255"/>
        </xsd:restriction>
      </xsd:simpleType>
    </xsd:element>
    <xsd:element name="Codi_x0020_Curs" ma:index="25" nillable="true" ma:displayName="Codi Curs" ma:internalName="Codi_x0020_Curs">
      <xsd:simpleType>
        <xsd:restriction base="dms:Text">
          <xsd:maxLength value="255"/>
        </xsd:restriction>
      </xsd:simpleType>
    </xsd:element>
    <xsd:element name="Observacions" ma:index="26" nillable="true" ma:displayName="Observacions" ma:internalName="Observacions">
      <xsd:simpleType>
        <xsd:restriction base="dms:Note">
          <xsd:maxLength value="255"/>
        </xsd:restriction>
      </xsd:simpleType>
    </xsd:element>
    <xsd:element name="Descripció_x0020_Expedient" ma:index="27" nillable="true" ma:displayName="Descripció Expedient" ma:description="Una descripció breu de l'expedient" ma:internalName="Descripci_x00f3__x0020_Expedient">
      <xsd:simpleType>
        <xsd:restriction base="dms:Note">
          <xsd:maxLength value="255"/>
        </xsd:restriction>
      </xsd:simpleType>
    </xsd:element>
    <xsd:element name="aac503ad06b747aa99f8b3615cebb5f7" ma:index="28" ma:taxonomy="true" ma:internalName="aac503ad06b747aa99f8b3615cebb5f7" ma:taxonomyFieldName="Organitzaci_x00f3_" ma:displayName="Organització" ma:indexed="true" ma:default="2;#Associació Catalana de Recursos Assistencials|4e62f208-11a4-49c1-9ead-667269962465" ma:fieldId="{aac503ad-06b7-47aa-99f8-b3615cebb5f7}" ma:sspId="9568bd6e-c2a2-47d8-a4e9-c243c7051983" ma:termSetId="2e7c69c7-070b-4892-891a-3bab5c345a4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84fce4-e8d8-464c-aade-2f50396e4909" elementFormDefault="qualified">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element name="MediaServiceDateTaken" ma:index="38" nillable="true" ma:displayName="MediaServiceDateTaken" ma:hidden="true" ma:internalName="MediaServiceDateTaken" ma:readOnly="true">
      <xsd:simpleType>
        <xsd:restriction base="dms:Text"/>
      </xsd:simpleType>
    </xsd:element>
    <xsd:element name="lcf76f155ced4ddcb4097134ff3c332f" ma:index="42" nillable="true" ma:taxonomy="true" ma:internalName="lcf76f155ced4ddcb4097134ff3c332f" ma:taxonomyFieldName="MediaServiceImageTags" ma:displayName="Etiquetes de la imatge" ma:readOnly="false" ma:fieldId="{5cf76f15-5ced-4ddc-b409-7134ff3c332f}" ma:taxonomyMulti="true" ma:sspId="9568bd6e-c2a2-47d8-a4e9-c243c705198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ció_x0020_Expedient xmlns="845adf10-4fcd-4ee6-aa30-184ccbf00a4d">Informes, estudis, posicionaments i altres documents de recerca i innovació aliens a ACRA</Descripció_x0020_Expedient>
    <Responsable_x0020_Gestió_x0020_Documental xmlns="845adf10-4fcd-4ee6-aa30-184ccbf00a4d">Antoni Vidal</Responsable_x0020_Gestió_x0020_Documental>
    <Observacions xmlns="845adf10-4fcd-4ee6-aa30-184ccbf00a4d">informes
estudis
dependencia
recerca
innovació</Observacions>
    <_dlc_DocId xmlns="c1bb30cb-261a-446b-b875-afb4fd45d518">RECINNOV-362180440-81710</_dlc_DocId>
    <TaxCatchAll xmlns="845adf10-4fcd-4ee6-aa30-184ccbf00a4d">
      <Value>2</Value>
      <Value>6</Value>
    </TaxCatchAll>
    <lcf76f155ced4ddcb4097134ff3c332f xmlns="4684fce4-e8d8-464c-aade-2f50396e4909">
      <Terms xmlns="http://schemas.microsoft.com/office/infopath/2007/PartnerControls"/>
    </lcf76f155ced4ddcb4097134ff3c332f>
    <p5d68129b0ad4dc795267894d9dd44cb xmlns="845adf10-4fcd-4ee6-aa30-184ccbf00a4d">
      <Terms xmlns="http://schemas.microsoft.com/office/infopath/2007/PartnerControls">
        <TermInfo xmlns="http://schemas.microsoft.com/office/infopath/2007/PartnerControls">
          <TermName xmlns="http://schemas.microsoft.com/office/infopath/2007/PartnerControls">Comunicació</TermName>
          <TermId xmlns="http://schemas.microsoft.com/office/infopath/2007/PartnerControls">833c308b-fd9d-41be-99f4-a4776c059aed</TermId>
        </TermInfo>
      </Terms>
    </p5d68129b0ad4dc795267894d9dd44cb>
    <aac503ad06b747aa99f8b3615cebb5f7 xmlns="845adf10-4fcd-4ee6-aa30-184ccbf00a4d">
      <Terms xmlns="http://schemas.microsoft.com/office/infopath/2007/PartnerControls">
        <TermInfo xmlns="http://schemas.microsoft.com/office/infopath/2007/PartnerControls">
          <TermName xmlns="http://schemas.microsoft.com/office/infopath/2007/PartnerControls">ACRA</TermName>
          <TermId xmlns="http://schemas.microsoft.com/office/infopath/2007/PartnerControls">4e62f208-11a4-49c1-9ead-667269962465</TermId>
        </TermInfo>
      </Terms>
    </aac503ad06b747aa99f8b3615cebb5f7>
    <Data_x0020_Inicial xmlns="845adf10-4fcd-4ee6-aa30-184ccbf00a4d">2022-02-16T23:00:00+00:00</Data_x0020_Inicial>
    <_dlc_DocIdUrl xmlns="c1bb30cb-261a-446b-b875-afb4fd45d518">
      <Url>https://acracat.sharepoint.com/sites/RecercaiInnovacio/_layouts/15/DocIdRedir.aspx?ID=RECINNOV-362180440-81710</Url>
      <Description>RECINNOV-362180440-81710</Description>
    </_dlc_DocIdUrl>
    <Data_x0020_Finalització xmlns="845adf10-4fcd-4ee6-aa30-184ccbf00a4d" xsi:nil="true"/>
    <Número_x0020_Capsa_x0020_Arxiu_x0020_Oficina xmlns="845adf10-4fcd-4ee6-aa30-184ccbf00a4d" xsi:nil="true"/>
    <Proveïdor xmlns="845adf10-4fcd-4ee6-aa30-184ccbf00a4d" xsi:nil="true"/>
    <Altres_x0020_Tercers xmlns="845adf10-4fcd-4ee6-aa30-184ccbf00a4d" xsi:nil="true"/>
    <DocumentSetDescription xmlns="http://schemas.microsoft.com/sharepoint/v3" xsi:nil="true"/>
    <Codi_x0020_Curs xmlns="845adf10-4fcd-4ee6-aa30-184ccbf00a4d" xsi:nil="true"/>
    <Codi_x0020_Subvenció xmlns="845adf10-4fcd-4ee6-aa30-184ccbf00a4d" xsi:nil="true"/>
    <Codi_x0020_Expedient_x0020_Subvenció xmlns="845adf10-4fcd-4ee6-aa30-184ccbf00a4d" xsi:nil="true"/>
    <Entitat_x0020_Associada xmlns="845adf10-4fcd-4ee6-aa30-184ccbf00a4d" xsi:nil="true"/>
  </documentManagement>
</p:properties>
</file>

<file path=customXml/itemProps1.xml><?xml version="1.0" encoding="utf-8"?>
<ds:datastoreItem xmlns:ds="http://schemas.openxmlformats.org/officeDocument/2006/customXml" ds:itemID="{95F15D4B-8A9F-4E8A-9550-83871143A95D}"/>
</file>

<file path=customXml/itemProps2.xml><?xml version="1.0" encoding="utf-8"?>
<ds:datastoreItem xmlns:ds="http://schemas.openxmlformats.org/officeDocument/2006/customXml" ds:itemID="{7E07151F-FF78-40AE-A14A-AE02193AE9E0}"/>
</file>

<file path=customXml/itemProps3.xml><?xml version="1.0" encoding="utf-8"?>
<ds:datastoreItem xmlns:ds="http://schemas.openxmlformats.org/officeDocument/2006/customXml" ds:itemID="{2CBA14D5-17D9-451F-8C9C-2DCA0E27AF4D}"/>
</file>

<file path=customXml/itemProps4.xml><?xml version="1.0" encoding="utf-8"?>
<ds:datastoreItem xmlns:ds="http://schemas.openxmlformats.org/officeDocument/2006/customXml" ds:itemID="{6EA93133-F364-4FAE-9035-8A35A8DA2F21}"/>
</file>

<file path=docProps/app.xml><?xml version="1.0" encoding="utf-8"?>
<Properties xmlns="http://schemas.openxmlformats.org/officeDocument/2006/extended-properties" xmlns:vt="http://schemas.openxmlformats.org/officeDocument/2006/docPropsVTypes">
  <Template/>
  <TotalTime>7241</TotalTime>
  <Words>3588</Words>
  <Application>Microsoft Office PowerPoint</Application>
  <PresentationFormat>Presentación en pantalla (4:3)</PresentationFormat>
  <Paragraphs>328</Paragraphs>
  <Slides>30</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30</vt:i4>
      </vt:variant>
    </vt:vector>
  </HeadingPairs>
  <TitlesOfParts>
    <vt:vector size="38" baseType="lpstr">
      <vt:lpstr>Arial</vt:lpstr>
      <vt:lpstr>Calibri</vt:lpstr>
      <vt:lpstr>Gill Sans MT</vt:lpstr>
      <vt:lpstr>Times New Roman</vt:lpstr>
      <vt:lpstr>Verdana</vt:lpstr>
      <vt:lpstr>Wingdings 2</vt:lpstr>
      <vt:lpstr>Tema de Office</vt:lpstr>
      <vt:lpstr>Solsticio</vt:lpstr>
      <vt:lpstr>             Consejo Territorial de Servicios Sociales y del SAAD 27.4.2022                                                              </vt:lpstr>
      <vt:lpstr>Índice</vt:lpstr>
      <vt:lpstr>    1. Presentación     </vt:lpstr>
      <vt:lpstr>    1. Presentación     </vt:lpstr>
      <vt:lpstr>    1. Presentación     </vt:lpstr>
      <vt:lpstr>   2. Objetivos. La matriz de evaluación    </vt:lpstr>
      <vt:lpstr>   2.Objetivos.     </vt:lpstr>
      <vt:lpstr>   3.Metodología    </vt:lpstr>
      <vt:lpstr>   3.Metodología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lpstr>   4. AVANCE DE RESULTADOS (PROVISIONALES)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dc:creator>
  <cp:lastModifiedBy>Rodríguez Cabrero Gregorio</cp:lastModifiedBy>
  <cp:revision>494</cp:revision>
  <cp:lastPrinted>2018-06-25T10:14:02Z</cp:lastPrinted>
  <dcterms:created xsi:type="dcterms:W3CDTF">2008-08-18T14:12:35Z</dcterms:created>
  <dcterms:modified xsi:type="dcterms:W3CDTF">2022-06-27T15:56:08Z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0x010100E17D9A78AD2B084C95950BEA0B989FB1</vt:lpwstr>
  </property>
  <property fmtid="{D5CDD505-2E9C-101B-9397-08002B2CF9AE}" pid="4" name="Organització">
    <vt:lpwstr>2;#ACRA|4e62f208-11a4-49c1-9ead-667269962465</vt:lpwstr>
  </property>
  <property fmtid="{D5CDD505-2E9C-101B-9397-08002B2CF9AE}" pid="5" name="Departament Responsable">
    <vt:lpwstr>6;#Comunicació|833c308b-fd9d-41be-99f4-a4776c059aed</vt:lpwstr>
  </property>
  <property fmtid="{D5CDD505-2E9C-101B-9397-08002B2CF9AE}" pid="6" name="_dlc_DocIdItemGuid">
    <vt:lpwstr>59895db9-6641-4b1c-9035-7745e44cbfe8</vt:lpwstr>
  </property>
  <property fmtid="{D5CDD505-2E9C-101B-9397-08002B2CF9AE}" pid="7" name="_docset_NoMedatataSyncRequired">
    <vt:lpwstr>False</vt:lpwstr>
  </property>
</Properties>
</file>